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sldIdLst>
    <p:sldId id="257" r:id="rId2"/>
    <p:sldId id="259" r:id="rId3"/>
    <p:sldId id="261" r:id="rId4"/>
    <p:sldId id="262" r:id="rId5"/>
    <p:sldId id="265" r:id="rId6"/>
    <p:sldId id="267" r:id="rId7"/>
    <p:sldId id="266" r:id="rId8"/>
    <p:sldId id="270" r:id="rId9"/>
    <p:sldId id="271" r:id="rId10"/>
    <p:sldId id="272" r:id="rId11"/>
    <p:sldId id="269" r:id="rId12"/>
    <p:sldId id="274" r:id="rId13"/>
    <p:sldId id="296" r:id="rId14"/>
    <p:sldId id="275" r:id="rId15"/>
    <p:sldId id="276" r:id="rId16"/>
    <p:sldId id="277" r:id="rId17"/>
    <p:sldId id="278" r:id="rId18"/>
    <p:sldId id="279" r:id="rId19"/>
    <p:sldId id="280" r:id="rId20"/>
    <p:sldId id="297" r:id="rId21"/>
    <p:sldId id="298" r:id="rId22"/>
    <p:sldId id="299" r:id="rId23"/>
    <p:sldId id="292" r:id="rId24"/>
    <p:sldId id="293" r:id="rId25"/>
    <p:sldId id="295" r:id="rId26"/>
    <p:sldId id="290" r:id="rId27"/>
    <p:sldId id="29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2C3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922E4F-A5EB-4970-BB80-024AE328253A}"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60CF14E-65D1-4807-B479-D245F0D02044}" type="datetimeFigureOut">
              <a:rPr lang="en-IN" smtClean="0"/>
              <a:pPr/>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922E4F-A5EB-4970-BB80-024AE328253A}"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C60CF14E-65D1-4807-B479-D245F0D02044}" type="datetimeFigureOut">
              <a:rPr lang="en-IN" smtClean="0"/>
              <a:pPr/>
              <a:t>21-02-2022</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3C922E4F-A5EB-4970-BB80-024AE328253A}"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47664" y="383753"/>
            <a:ext cx="5976664" cy="36625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tabLst>
                <a:tab pos="3200400" algn="ctr"/>
                <a:tab pos="5591175" algn="l"/>
              </a:tabLst>
            </a:pPr>
            <a:r>
              <a:rPr lang="en-US" sz="2000" dirty="0">
                <a:latin typeface="Cambria" pitchFamily="18" charset="0"/>
                <a:ea typeface="Calibri" pitchFamily="34" charset="0"/>
                <a:cs typeface="Times New Roman" pitchFamily="18" charset="0"/>
              </a:rPr>
              <a:t>A</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sz="2000" dirty="0">
                <a:solidFill>
                  <a:schemeClr val="accent3">
                    <a:lumMod val="75000"/>
                  </a:schemeClr>
                </a:solidFill>
                <a:latin typeface="Cambria" pitchFamily="18" charset="0"/>
                <a:ea typeface="Cambria" pitchFamily="18" charset="0"/>
                <a:cs typeface="Arial" pitchFamily="34" charset="0"/>
              </a:rPr>
              <a:t>Seminar Report</a:t>
            </a:r>
          </a:p>
          <a:p>
            <a:pPr lvl="0" algn="ctr" eaLnBrk="0" fontAlgn="base" hangingPunct="0">
              <a:spcBef>
                <a:spcPct val="0"/>
              </a:spcBef>
              <a:spcAft>
                <a:spcPct val="0"/>
              </a:spcAft>
              <a:tabLst>
                <a:tab pos="3200400" algn="ctr"/>
                <a:tab pos="5591175" algn="l"/>
              </a:tabLst>
            </a:pPr>
            <a:r>
              <a:rPr lang="en-US" sz="2000" dirty="0">
                <a:latin typeface="Cambria" pitchFamily="18" charset="0"/>
                <a:ea typeface="Calibri" pitchFamily="34" charset="0"/>
                <a:cs typeface="Times New Roman" pitchFamily="18" charset="0"/>
              </a:rPr>
              <a:t>On</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sz="2000" b="1" dirty="0">
                <a:solidFill>
                  <a:srgbClr val="AA2C3B"/>
                </a:solidFill>
                <a:latin typeface="Calibri" pitchFamily="34" charset="0"/>
                <a:cs typeface="Calibri" pitchFamily="34" charset="0"/>
              </a:rPr>
              <a:t>“</a:t>
            </a:r>
            <a:r>
              <a:rPr lang="en-IN" sz="2000" b="1" dirty="0">
                <a:solidFill>
                  <a:srgbClr val="AA2C3B"/>
                </a:solidFill>
                <a:latin typeface="Calibri" pitchFamily="34" charset="0"/>
                <a:cs typeface="Calibri" pitchFamily="34" charset="0"/>
              </a:rPr>
              <a:t>Hotel Management System</a:t>
            </a:r>
            <a:r>
              <a:rPr lang="en-US" sz="2000" b="1" dirty="0">
                <a:solidFill>
                  <a:srgbClr val="AA2C3B"/>
                </a:solidFill>
                <a:latin typeface="Calibri" pitchFamily="34" charset="0"/>
                <a:cs typeface="Calibri" pitchFamily="34" charset="0"/>
              </a:rPr>
              <a:t>”</a:t>
            </a:r>
          </a:p>
          <a:p>
            <a:pPr lvl="0" algn="ctr" eaLnBrk="0" fontAlgn="base" hangingPunct="0">
              <a:spcBef>
                <a:spcPct val="0"/>
              </a:spcBef>
              <a:spcAft>
                <a:spcPct val="0"/>
              </a:spcAft>
              <a:tabLst>
                <a:tab pos="3200400" algn="ctr"/>
                <a:tab pos="5591175" algn="l"/>
              </a:tabLst>
            </a:pPr>
            <a:r>
              <a:rPr lang="en-US" sz="2000" b="1" dirty="0">
                <a:latin typeface="Cambria" pitchFamily="18" charset="0"/>
                <a:ea typeface="Calibri" pitchFamily="34" charset="0"/>
                <a:cs typeface="Times New Roman" pitchFamily="18" charset="0"/>
              </a:rPr>
              <a:t>(MCA - 507)</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a:solidFill>
                  <a:srgbClr val="002060"/>
                </a:solidFill>
                <a:latin typeface="Cambria" pitchFamily="18" charset="0"/>
                <a:ea typeface="Calibri" pitchFamily="34" charset="0"/>
                <a:cs typeface="Times New Roman" pitchFamily="18" charset="0"/>
              </a:rPr>
              <a:t>Submitted in partial fulfillment for the requirement for the</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sz="2000" b="1" dirty="0">
                <a:latin typeface="Cambria" pitchFamily="18" charset="0"/>
                <a:ea typeface="Calibri" pitchFamily="34" charset="0"/>
                <a:cs typeface="Times New Roman" pitchFamily="18" charset="0"/>
              </a:rPr>
              <a:t>Master of Computer Applications</a:t>
            </a:r>
            <a:endParaRPr lang="en-US" sz="20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a:latin typeface="Cambria" pitchFamily="18" charset="0"/>
                <a:ea typeface="Calibri" pitchFamily="34" charset="0"/>
                <a:cs typeface="Times New Roman" pitchFamily="18" charset="0"/>
              </a:rPr>
              <a:t>Semester : MCA V</a:t>
            </a:r>
            <a:endParaRPr lang="en-US"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a:latin typeface="Cambria" pitchFamily="18" charset="0"/>
                <a:ea typeface="Calibri" pitchFamily="34" charset="0"/>
                <a:cs typeface="Times New Roman" pitchFamily="18" charset="0"/>
              </a:rPr>
              <a:t>From</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a:latin typeface="Cambria" pitchFamily="18" charset="0"/>
                <a:ea typeface="Calibri" pitchFamily="34" charset="0"/>
                <a:cs typeface="Times New Roman" pitchFamily="18" charset="0"/>
              </a:rPr>
              <a:t>Pt. </a:t>
            </a:r>
            <a:r>
              <a:rPr lang="en-US" dirty="0" err="1">
                <a:latin typeface="Cambria" pitchFamily="18" charset="0"/>
                <a:ea typeface="Calibri" pitchFamily="34" charset="0"/>
                <a:cs typeface="Times New Roman" pitchFamily="18" charset="0"/>
              </a:rPr>
              <a:t>Ravishankar</a:t>
            </a:r>
            <a:r>
              <a:rPr lang="en-US" dirty="0">
                <a:latin typeface="Cambria" pitchFamily="18" charset="0"/>
                <a:ea typeface="Calibri" pitchFamily="34" charset="0"/>
                <a:cs typeface="Times New Roman" pitchFamily="18" charset="0"/>
              </a:rPr>
              <a:t> </a:t>
            </a:r>
            <a:r>
              <a:rPr lang="en-US" dirty="0" err="1">
                <a:latin typeface="Cambria" pitchFamily="18" charset="0"/>
                <a:ea typeface="Calibri" pitchFamily="34" charset="0"/>
                <a:cs typeface="Times New Roman" pitchFamily="18" charset="0"/>
              </a:rPr>
              <a:t>Shukla</a:t>
            </a:r>
            <a:r>
              <a:rPr lang="en-US" dirty="0">
                <a:latin typeface="Cambria" pitchFamily="18" charset="0"/>
                <a:ea typeface="Calibri" pitchFamily="34" charset="0"/>
                <a:cs typeface="Times New Roman" pitchFamily="18" charset="0"/>
              </a:rPr>
              <a:t> University, Raipur (C.G)</a:t>
            </a:r>
            <a:endParaRPr lang="en-US" sz="900" dirty="0">
              <a:latin typeface="Arial" pitchFamily="34" charset="0"/>
              <a:cs typeface="Arial" pitchFamily="34" charset="0"/>
            </a:endParaRPr>
          </a:p>
          <a:p>
            <a:pPr lvl="0" algn="ctr" eaLnBrk="0" fontAlgn="base" hangingPunct="0">
              <a:spcBef>
                <a:spcPct val="0"/>
              </a:spcBef>
              <a:spcAft>
                <a:spcPct val="0"/>
              </a:spcAft>
              <a:tabLst>
                <a:tab pos="3200400" algn="ctr"/>
                <a:tab pos="5591175" algn="l"/>
              </a:tabLst>
            </a:pPr>
            <a:r>
              <a:rPr lang="en-US" dirty="0">
                <a:latin typeface="Cambria" pitchFamily="18" charset="0"/>
                <a:ea typeface="Calibri" pitchFamily="34" charset="0"/>
                <a:cs typeface="Times New Roman" pitchFamily="18" charset="0"/>
              </a:rPr>
              <a:t>Session: 2020122</a:t>
            </a:r>
            <a:endParaRPr lang="en-US" sz="2000" dirty="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tab pos="3200400" algn="ctr"/>
                <a:tab pos="5591175"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4" name="Picture 3" descr="clg_logo-removebg-preview.png"/>
          <p:cNvPicPr>
            <a:picLocks noGrp="1" noChangeAspect="1"/>
          </p:cNvPicPr>
          <p:nvPr isPhoto="1"/>
        </p:nvPicPr>
        <p:blipFill>
          <a:blip r:embed="rId2" cstate="print">
            <a:lum/>
          </a:blip>
          <a:srcRect r="11091"/>
          <a:stretch>
            <a:fillRect/>
          </a:stretch>
        </p:blipFill>
        <p:spPr>
          <a:xfrm>
            <a:off x="3702361" y="3573016"/>
            <a:ext cx="1663078" cy="1515808"/>
          </a:xfrm>
          <a:prstGeom prst="rect">
            <a:avLst/>
          </a:prstGeom>
          <a:noFill/>
          <a:ln>
            <a:noFill/>
          </a:ln>
        </p:spPr>
      </p:pic>
      <p:sp>
        <p:nvSpPr>
          <p:cNvPr id="6" name="Subtitle 2"/>
          <p:cNvSpPr txBox="1">
            <a:spLocks/>
          </p:cNvSpPr>
          <p:nvPr/>
        </p:nvSpPr>
        <p:spPr>
          <a:xfrm>
            <a:off x="1187624" y="4797152"/>
            <a:ext cx="2234952" cy="914400"/>
          </a:xfrm>
          <a:prstGeom prst="rect">
            <a:avLst/>
          </a:prstGeom>
        </p:spPr>
        <p:txBody>
          <a:bodyPr>
            <a:normAutofit/>
          </a:bodyPr>
          <a:lstStyle/>
          <a:p>
            <a:pPr marL="265176" lvl="0" indent="-265176">
              <a:spcBef>
                <a:spcPts val="250"/>
              </a:spcBef>
              <a:buClr>
                <a:schemeClr val="accent1"/>
              </a:buClr>
              <a:buSzPct val="80000"/>
            </a:pPr>
            <a:r>
              <a:rPr kumimoji="0" lang="en-US" sz="1600" b="1" i="0" u="none" strike="noStrike" kern="1200" cap="none" spc="0" normalizeH="0" baseline="0" noProof="0" dirty="0">
                <a:ln>
                  <a:noFill/>
                </a:ln>
                <a:effectLst/>
                <a:uLnTx/>
                <a:uFillTx/>
                <a:latin typeface="Calibri" pitchFamily="34" charset="0"/>
                <a:cs typeface="Calibri" pitchFamily="34" charset="0"/>
              </a:rPr>
              <a:t>Guided By:-</a:t>
            </a:r>
          </a:p>
          <a:p>
            <a:pPr marL="265176" lvl="0" indent="-265176">
              <a:spcBef>
                <a:spcPts val="250"/>
              </a:spcBef>
              <a:buClr>
                <a:schemeClr val="accent1"/>
              </a:buClr>
              <a:buSzPct val="80000"/>
            </a:pPr>
            <a:r>
              <a:rPr kumimoji="0" lang="en-US" sz="1600" b="1" i="0" u="none" strike="noStrike" kern="1200" cap="none" spc="0" normalizeH="0" baseline="0" noProof="0" dirty="0">
                <a:ln>
                  <a:noFill/>
                </a:ln>
                <a:effectLst/>
                <a:uLnTx/>
                <a:uFillTx/>
                <a:latin typeface="Calibri" pitchFamily="34" charset="0"/>
                <a:cs typeface="Calibri" pitchFamily="34" charset="0"/>
              </a:rPr>
              <a:t>Mr. Deepak Deshmukh</a:t>
            </a:r>
          </a:p>
          <a:p>
            <a:pPr marL="265176" marR="0" lvl="0" indent="-265176" algn="l" defTabSz="914400" rtl="0" eaLnBrk="1" fontAlgn="auto" latinLnBrk="0" hangingPunct="1">
              <a:lnSpc>
                <a:spcPct val="100000"/>
              </a:lnSpc>
              <a:spcBef>
                <a:spcPts val="250"/>
              </a:spcBef>
              <a:spcAft>
                <a:spcPts val="0"/>
              </a:spcAft>
              <a:buClr>
                <a:schemeClr val="accent1"/>
              </a:buClr>
              <a:buSzPct val="80000"/>
              <a:tabLst/>
              <a:defRPr/>
            </a:pPr>
            <a:r>
              <a:rPr kumimoji="0" lang="en-US" sz="1600" i="0" u="none" strike="noStrike" kern="1200" cap="none" spc="0" normalizeH="0" baseline="0" noProof="0" dirty="0">
                <a:ln>
                  <a:noFill/>
                </a:ln>
                <a:effectLst/>
                <a:uLnTx/>
                <a:uFillTx/>
                <a:latin typeface="Calibri" pitchFamily="34" charset="0"/>
                <a:cs typeface="Calibri" pitchFamily="34" charset="0"/>
              </a:rPr>
              <a:t>(Ass. Professor)</a:t>
            </a:r>
          </a:p>
        </p:txBody>
      </p:sp>
      <p:sp>
        <p:nvSpPr>
          <p:cNvPr id="8" name="Subtitle 2"/>
          <p:cNvSpPr txBox="1">
            <a:spLocks/>
          </p:cNvSpPr>
          <p:nvPr/>
        </p:nvSpPr>
        <p:spPr>
          <a:xfrm>
            <a:off x="6156176" y="4797152"/>
            <a:ext cx="1944216" cy="792088"/>
          </a:xfrm>
          <a:prstGeom prst="rect">
            <a:avLst/>
          </a:prstGeom>
        </p:spPr>
        <p:txBody>
          <a:bodyPr>
            <a:normAutofit fontScale="92500" lnSpcReduction="10000"/>
          </a:bodyPr>
          <a:lstStyle/>
          <a:p>
            <a:pPr marL="265176" lvl="0" indent="-265176">
              <a:spcBef>
                <a:spcPts val="250"/>
              </a:spcBef>
              <a:buClr>
                <a:schemeClr val="accent1"/>
              </a:buClr>
              <a:buSzPct val="80000"/>
            </a:pPr>
            <a:r>
              <a:rPr lang="en-US" sz="1600" b="1" dirty="0">
                <a:latin typeface="Calibri" pitchFamily="34" charset="0"/>
                <a:cs typeface="Calibri" pitchFamily="34" charset="0"/>
              </a:rPr>
              <a:t>Submitted</a:t>
            </a:r>
            <a:r>
              <a:rPr kumimoji="0" lang="en-US" sz="1600" b="1" i="0" u="none" strike="noStrike" kern="1200" cap="none" spc="0" normalizeH="0" baseline="0" noProof="0" dirty="0">
                <a:ln>
                  <a:noFill/>
                </a:ln>
                <a:effectLst/>
                <a:uLnTx/>
                <a:uFillTx/>
                <a:latin typeface="Calibri" pitchFamily="34" charset="0"/>
                <a:cs typeface="Calibri" pitchFamily="34" charset="0"/>
              </a:rPr>
              <a:t> By:-</a:t>
            </a:r>
          </a:p>
          <a:p>
            <a:pPr marL="265176" lvl="0" indent="-265176">
              <a:spcBef>
                <a:spcPts val="250"/>
              </a:spcBef>
              <a:buClr>
                <a:schemeClr val="accent1"/>
              </a:buClr>
              <a:buSzPct val="80000"/>
            </a:pPr>
            <a:r>
              <a:rPr kumimoji="0" lang="en-US" sz="1600" b="1" i="0" u="none" strike="noStrike" kern="1200" cap="none" spc="0" normalizeH="0" baseline="0" noProof="0" dirty="0" err="1">
                <a:ln>
                  <a:noFill/>
                </a:ln>
                <a:effectLst/>
                <a:uLnTx/>
                <a:uFillTx/>
                <a:latin typeface="Calibri" pitchFamily="34" charset="0"/>
                <a:cs typeface="Calibri" pitchFamily="34" charset="0"/>
              </a:rPr>
              <a:t>Megha</a:t>
            </a:r>
            <a:r>
              <a:rPr kumimoji="0" lang="en-US" sz="1600" b="1" i="0" u="none" strike="noStrike" kern="1200" cap="none" spc="0" normalizeH="0" noProof="0" dirty="0">
                <a:ln>
                  <a:noFill/>
                </a:ln>
                <a:effectLst/>
                <a:uLnTx/>
                <a:uFillTx/>
                <a:latin typeface="Calibri" pitchFamily="34" charset="0"/>
                <a:cs typeface="Calibri" pitchFamily="34" charset="0"/>
              </a:rPr>
              <a:t> </a:t>
            </a:r>
            <a:r>
              <a:rPr kumimoji="0" lang="en-US" sz="1600" b="1" i="0" u="none" strike="noStrike" kern="1200" cap="none" spc="0" normalizeH="0" noProof="0" dirty="0" err="1">
                <a:ln>
                  <a:noFill/>
                </a:ln>
                <a:effectLst/>
                <a:uLnTx/>
                <a:uFillTx/>
                <a:latin typeface="Calibri" pitchFamily="34" charset="0"/>
                <a:cs typeface="Calibri" pitchFamily="34" charset="0"/>
              </a:rPr>
              <a:t>Rao</a:t>
            </a:r>
            <a:endParaRPr lang="en-US" sz="1600" dirty="0">
              <a:latin typeface="Calibri" pitchFamily="34" charset="0"/>
              <a:cs typeface="Calibri" pitchFamily="34" charset="0"/>
            </a:endParaRPr>
          </a:p>
          <a:p>
            <a:pPr marL="265176" lvl="0" indent="-265176">
              <a:spcBef>
                <a:spcPts val="250"/>
              </a:spcBef>
              <a:buClr>
                <a:schemeClr val="accent1"/>
              </a:buClr>
              <a:buSzPct val="80000"/>
            </a:pPr>
            <a:r>
              <a:rPr kumimoji="0" lang="en-US" sz="1600" b="1" i="0" u="none" strike="noStrike" kern="1200" cap="none" spc="0" normalizeH="0" baseline="0" noProof="0" dirty="0">
                <a:ln>
                  <a:noFill/>
                </a:ln>
                <a:effectLst/>
                <a:uLnTx/>
                <a:uFillTx/>
                <a:latin typeface="Calibri" pitchFamily="34" charset="0"/>
                <a:cs typeface="Calibri" pitchFamily="34" charset="0"/>
              </a:rPr>
              <a:t>Roll</a:t>
            </a:r>
            <a:r>
              <a:rPr kumimoji="0" lang="en-US" sz="1600" b="1" i="0" u="none" strike="noStrike" kern="1200" cap="none" spc="0" normalizeH="0" noProof="0" dirty="0">
                <a:ln>
                  <a:noFill/>
                </a:ln>
                <a:effectLst/>
                <a:uLnTx/>
                <a:uFillTx/>
                <a:latin typeface="Calibri" pitchFamily="34" charset="0"/>
                <a:cs typeface="Calibri" pitchFamily="34" charset="0"/>
              </a:rPr>
              <a:t> No. 1910174011</a:t>
            </a:r>
            <a:endParaRPr kumimoji="0" lang="en-US" sz="1600" b="1" i="0" u="none" strike="noStrike" kern="1200" cap="none" spc="0" normalizeH="0" baseline="0" noProof="0" dirty="0">
              <a:ln>
                <a:noFill/>
              </a:ln>
              <a:effectLst/>
              <a:uLnTx/>
              <a:uFillTx/>
              <a:latin typeface="Calibri" pitchFamily="34" charset="0"/>
              <a:cs typeface="Calibri" pitchFamily="34" charset="0"/>
            </a:endParaRPr>
          </a:p>
        </p:txBody>
      </p:sp>
      <p:sp>
        <p:nvSpPr>
          <p:cNvPr id="9" name="TextBox 8"/>
          <p:cNvSpPr txBox="1"/>
          <p:nvPr/>
        </p:nvSpPr>
        <p:spPr>
          <a:xfrm>
            <a:off x="1600200" y="5562600"/>
            <a:ext cx="5867400" cy="1107996"/>
          </a:xfrm>
          <a:prstGeom prst="rect">
            <a:avLst/>
          </a:prstGeom>
          <a:noFill/>
        </p:spPr>
        <p:txBody>
          <a:bodyPr wrap="square" rtlCol="0">
            <a:spAutoFit/>
          </a:bodyPr>
          <a:lstStyle/>
          <a:p>
            <a:pPr algn="ctr"/>
            <a:r>
              <a:rPr lang="en-US" sz="1600" b="1" dirty="0">
                <a:latin typeface="Calibri" pitchFamily="34" charset="0"/>
                <a:cs typeface="Calibri" pitchFamily="34" charset="0"/>
              </a:rPr>
              <a:t>Submitted to</a:t>
            </a:r>
            <a:endParaRPr lang="en-IN" sz="1600" dirty="0">
              <a:latin typeface="Calibri" pitchFamily="34" charset="0"/>
              <a:cs typeface="Calibri" pitchFamily="34" charset="0"/>
            </a:endParaRPr>
          </a:p>
          <a:p>
            <a:pPr algn="ctr"/>
            <a:r>
              <a:rPr lang="en-US" sz="1600" b="1" dirty="0" err="1">
                <a:latin typeface="Calibri" pitchFamily="34" charset="0"/>
                <a:cs typeface="Calibri" pitchFamily="34" charset="0"/>
              </a:rPr>
              <a:t>S.o.S</a:t>
            </a:r>
            <a:r>
              <a:rPr lang="en-US" sz="1600" b="1" dirty="0">
                <a:latin typeface="Calibri" pitchFamily="34" charset="0"/>
                <a:cs typeface="Calibri" pitchFamily="34" charset="0"/>
              </a:rPr>
              <a:t>. in Computer Science &amp; I.T.</a:t>
            </a:r>
            <a:endParaRPr lang="en-IN" sz="1600" dirty="0">
              <a:latin typeface="Calibri" pitchFamily="34" charset="0"/>
              <a:cs typeface="Calibri" pitchFamily="34" charset="0"/>
            </a:endParaRPr>
          </a:p>
          <a:p>
            <a:pPr algn="ctr"/>
            <a:r>
              <a:rPr lang="en-US" sz="1600" b="1" dirty="0">
                <a:latin typeface="Calibri" pitchFamily="34" charset="0"/>
                <a:cs typeface="Calibri" pitchFamily="34" charset="0"/>
              </a:rPr>
              <a:t>Pt. </a:t>
            </a:r>
            <a:r>
              <a:rPr lang="en-US" sz="1600" b="1" dirty="0" err="1">
                <a:latin typeface="Calibri" pitchFamily="34" charset="0"/>
                <a:cs typeface="Calibri" pitchFamily="34" charset="0"/>
              </a:rPr>
              <a:t>Ravishankar</a:t>
            </a:r>
            <a:r>
              <a:rPr lang="en-US" sz="1600" b="1" dirty="0">
                <a:latin typeface="Calibri" pitchFamily="34" charset="0"/>
                <a:cs typeface="Calibri" pitchFamily="34" charset="0"/>
              </a:rPr>
              <a:t> </a:t>
            </a:r>
            <a:r>
              <a:rPr lang="en-US" sz="1600" b="1" dirty="0" err="1">
                <a:latin typeface="Calibri" pitchFamily="34" charset="0"/>
                <a:cs typeface="Calibri" pitchFamily="34" charset="0"/>
              </a:rPr>
              <a:t>Shukla</a:t>
            </a:r>
            <a:r>
              <a:rPr lang="en-US" sz="1600" b="1" dirty="0">
                <a:latin typeface="Calibri" pitchFamily="34" charset="0"/>
                <a:cs typeface="Calibri" pitchFamily="34" charset="0"/>
              </a:rPr>
              <a:t> University, Raipur (C.G.)</a:t>
            </a:r>
            <a:endParaRPr lang="en-IN" sz="1600" dirty="0">
              <a:latin typeface="Calibri" pitchFamily="34" charset="0"/>
              <a:cs typeface="Calibri" pitchFamily="34" charset="0"/>
            </a:endParaRPr>
          </a:p>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920" y="462920"/>
            <a:ext cx="8183880" cy="733832"/>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3600" b="1" dirty="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rPr>
              <a:t>  Flowchart</a:t>
            </a:r>
            <a:endParaRPr kumimoji="0" lang="en-IN" sz="3600" b="1" i="0" u="none" strike="noStrike" kern="1200" cap="none" spc="0" normalizeH="0" baseline="0" noProof="0" dirty="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endParaRPr>
          </a:p>
        </p:txBody>
      </p:sp>
      <p:pic>
        <p:nvPicPr>
          <p:cNvPr id="4" name="Picture 3">
            <a:extLst>
              <a:ext uri="{FF2B5EF4-FFF2-40B4-BE49-F238E27FC236}">
                <a16:creationId xmlns:a16="http://schemas.microsoft.com/office/drawing/2014/main" id="{147DC813-3DC0-4232-91C4-F5E5CD65BBD2}"/>
              </a:ext>
            </a:extLst>
          </p:cNvPr>
          <p:cNvPicPr/>
          <p:nvPr/>
        </p:nvPicPr>
        <p:blipFill rotWithShape="1">
          <a:blip r:embed="rId2" cstate="print"/>
          <a:srcRect l="31336" t="24867" r="35599" b="8528"/>
          <a:stretch/>
        </p:blipFill>
        <p:spPr bwMode="auto">
          <a:xfrm>
            <a:off x="1803400" y="1196752"/>
            <a:ext cx="5537200" cy="496855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920" y="404664"/>
            <a:ext cx="8183880" cy="733832"/>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rPr>
              <a:t>Entity Relatonship Model</a:t>
            </a:r>
            <a:endParaRPr kumimoji="0" lang="en-IN" sz="3600" b="1" i="0" u="none" strike="noStrike" kern="1200" cap="none" spc="0" normalizeH="0" baseline="0" noProof="0" dirty="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endParaRPr>
          </a:p>
        </p:txBody>
      </p:sp>
      <p:pic>
        <p:nvPicPr>
          <p:cNvPr id="5" name="Picture 4">
            <a:extLst>
              <a:ext uri="{FF2B5EF4-FFF2-40B4-BE49-F238E27FC236}">
                <a16:creationId xmlns:a16="http://schemas.microsoft.com/office/drawing/2014/main" id="{883BAC54-AE0D-48F8-BFA7-0353ED1AC18F}"/>
              </a:ext>
            </a:extLst>
          </p:cNvPr>
          <p:cNvPicPr/>
          <p:nvPr/>
        </p:nvPicPr>
        <p:blipFill rotWithShape="1">
          <a:blip r:embed="rId2" cstate="print"/>
          <a:srcRect l="29871" t="24405" r="29272" b="7304"/>
          <a:stretch/>
        </p:blipFill>
        <p:spPr bwMode="auto">
          <a:xfrm>
            <a:off x="899592" y="1052736"/>
            <a:ext cx="7344816" cy="534279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600" y="0"/>
            <a:ext cx="8183880" cy="1168192"/>
          </a:xfrm>
        </p:spPr>
        <p:txBody>
          <a:bodyPr>
            <a:noAutofit/>
          </a:bodyPr>
          <a:lstStyle/>
          <a:p>
            <a:r>
              <a:rPr lang="en-US" dirty="0">
                <a:effectLst>
                  <a:outerShdw blurRad="50800" dist="38100" dir="2700000" algn="tl" rotWithShape="0">
                    <a:prstClr val="black">
                      <a:alpha val="40000"/>
                    </a:prstClr>
                  </a:outerShdw>
                </a:effectLst>
              </a:rPr>
              <a:t>INPUT-OUTPUT SCREEN</a:t>
            </a:r>
            <a:endParaRPr lang="en-IN" dirty="0">
              <a:effectLst>
                <a:outerShdw blurRad="50800" dist="38100" dir="2700000" algn="tl" rotWithShape="0">
                  <a:prstClr val="black">
                    <a:alpha val="40000"/>
                  </a:prstClr>
                </a:outerShdw>
              </a:effectLst>
            </a:endParaRPr>
          </a:p>
        </p:txBody>
      </p:sp>
      <p:sp>
        <p:nvSpPr>
          <p:cNvPr id="3073" name="Rectangle 1"/>
          <p:cNvSpPr>
            <a:spLocks noChangeArrowheads="1"/>
          </p:cNvSpPr>
          <p:nvPr/>
        </p:nvSpPr>
        <p:spPr bwMode="auto">
          <a:xfrm>
            <a:off x="323528" y="1116661"/>
            <a:ext cx="8064896" cy="800171"/>
          </a:xfrm>
          <a:prstGeom prst="rect">
            <a:avLst/>
          </a:prstGeom>
          <a:noFill/>
          <a:ln w="9525">
            <a:noFill/>
            <a:miter lim="800000"/>
            <a:headEnd/>
            <a:tailEnd/>
          </a:ln>
          <a:effectLst/>
        </p:spPr>
        <p:txBody>
          <a:bodyPr vert="horz" wrap="square" lIns="457056" tIns="152352"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4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Login Form - </a:t>
            </a:r>
            <a:r>
              <a:rPr kumimoji="0" lang="en-US" sz="24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Authenticated users login through this module</a:t>
            </a:r>
            <a:r>
              <a:rPr kumimoji="0" lang="en-US" sz="24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a:t>
            </a:r>
            <a:endParaRPr kumimoji="0" lang="en-US" sz="2400" b="1" i="0" u="sng"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325407C6-8A34-4970-9C12-F0F5A6391A94}"/>
              </a:ext>
            </a:extLst>
          </p:cNvPr>
          <p:cNvPicPr/>
          <p:nvPr/>
        </p:nvPicPr>
        <p:blipFill rotWithShape="1">
          <a:blip r:embed="rId2" cstate="print"/>
          <a:srcRect l="30715" t="27249" r="30938" b="32542"/>
          <a:stretch/>
        </p:blipFill>
        <p:spPr bwMode="auto">
          <a:xfrm>
            <a:off x="1907704" y="1925042"/>
            <a:ext cx="5619834" cy="3520182"/>
          </a:xfrm>
          <a:prstGeom prst="rect">
            <a:avLst/>
          </a:prstGeom>
          <a:noFill/>
          <a:ln w="19050" cap="flat" cmpd="sng" algn="ctr">
            <a:solidFill>
              <a:schemeClr val="tx1"/>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F2C652-B8CA-4B7E-A3F3-2A6E8CDE5DA0}"/>
              </a:ext>
            </a:extLst>
          </p:cNvPr>
          <p:cNvSpPr txBox="1"/>
          <p:nvPr/>
        </p:nvSpPr>
        <p:spPr>
          <a:xfrm>
            <a:off x="611560" y="692696"/>
            <a:ext cx="4572000" cy="369332"/>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rPr>
              <a:t>Splash Screen Form </a:t>
            </a:r>
            <a:endParaRPr lang="en-IN" b="1" dirty="0"/>
          </a:p>
        </p:txBody>
      </p:sp>
      <p:pic>
        <p:nvPicPr>
          <p:cNvPr id="5" name="Picture 4">
            <a:extLst>
              <a:ext uri="{FF2B5EF4-FFF2-40B4-BE49-F238E27FC236}">
                <a16:creationId xmlns:a16="http://schemas.microsoft.com/office/drawing/2014/main" id="{DC0378E7-3C72-4073-B5AD-3D52E41A7948}"/>
              </a:ext>
            </a:extLst>
          </p:cNvPr>
          <p:cNvPicPr/>
          <p:nvPr/>
        </p:nvPicPr>
        <p:blipFill rotWithShape="1">
          <a:blip r:embed="rId2" cstate="print"/>
          <a:srcRect l="16547" t="18925" r="16642" b="25590"/>
          <a:stretch/>
        </p:blipFill>
        <p:spPr bwMode="auto">
          <a:xfrm>
            <a:off x="1669485" y="1464717"/>
            <a:ext cx="5926851" cy="3980507"/>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358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323528" y="468589"/>
            <a:ext cx="7269965" cy="800171"/>
          </a:xfrm>
          <a:prstGeom prst="rect">
            <a:avLst/>
          </a:prstGeom>
          <a:noFill/>
          <a:ln w="9525">
            <a:noFill/>
            <a:miter lim="800000"/>
            <a:headEnd/>
            <a:tailEnd/>
          </a:ln>
          <a:effectLst/>
        </p:spPr>
        <p:txBody>
          <a:bodyPr vert="horz" wrap="none" lIns="522123" tIns="152352"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4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Home Screen Form - </a:t>
            </a:r>
            <a:r>
              <a:rPr kumimoji="0" lang="en-US" sz="24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It contain all the other modules.</a:t>
            </a:r>
            <a:endParaRPr kumimoji="0" lang="en-US" sz="2400" b="1" i="0" u="sng"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5B2754ED-77EE-483F-B7FC-D124BD90553A}"/>
              </a:ext>
            </a:extLst>
          </p:cNvPr>
          <p:cNvPicPr/>
          <p:nvPr/>
        </p:nvPicPr>
        <p:blipFill>
          <a:blip r:embed="rId2" cstate="print"/>
          <a:srcRect/>
          <a:stretch>
            <a:fillRect/>
          </a:stretch>
        </p:blipFill>
        <p:spPr bwMode="auto">
          <a:xfrm>
            <a:off x="1115617" y="1268760"/>
            <a:ext cx="6477876" cy="4176464"/>
          </a:xfrm>
          <a:prstGeom prst="rect">
            <a:avLst/>
          </a:prstGeom>
          <a:noFill/>
          <a:ln w="12700">
            <a:solidFill>
              <a:schemeClr val="tx1"/>
            </a:solid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179512" y="693905"/>
            <a:ext cx="8820472" cy="430839"/>
          </a:xfrm>
          <a:prstGeom prst="rect">
            <a:avLst/>
          </a:prstGeom>
          <a:noFill/>
          <a:ln w="9525">
            <a:noFill/>
            <a:miter lim="800000"/>
            <a:headEnd/>
            <a:tailEnd/>
          </a:ln>
          <a:effectLst/>
        </p:spPr>
        <p:txBody>
          <a:bodyPr vert="horz" wrap="square" lIns="522123" tIns="152352" rIns="91440" bIns="0" numCol="1" anchor="ctr" anchorCtr="0" compatLnSpc="1">
            <a:prstTxWarp prst="textNoShape">
              <a:avLst/>
            </a:prstTxWarp>
            <a:spAutoFit/>
          </a:bodyPr>
          <a:lstStyle/>
          <a:p>
            <a:pPr eaLnBrk="0" fontAlgn="base" hangingPunct="0">
              <a:spcBef>
                <a:spcPct val="0"/>
              </a:spcBef>
              <a:spcAft>
                <a:spcPct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Staff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contain all the other modules.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B9C47FEF-A609-46A0-98DB-9B47D8E0E84A}"/>
              </a:ext>
            </a:extLst>
          </p:cNvPr>
          <p:cNvPicPr/>
          <p:nvPr/>
        </p:nvPicPr>
        <p:blipFill rotWithShape="1">
          <a:blip r:embed="rId2" cstate="print"/>
          <a:srcRect t="-26" r="54597" b="46280"/>
          <a:stretch/>
        </p:blipFill>
        <p:spPr bwMode="auto">
          <a:xfrm>
            <a:off x="1043609" y="1484784"/>
            <a:ext cx="6984775" cy="4176464"/>
          </a:xfrm>
          <a:prstGeom prst="rect">
            <a:avLst/>
          </a:prstGeom>
          <a:noFill/>
          <a:ln w="12700"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298408" y="668644"/>
            <a:ext cx="8090016" cy="430839"/>
          </a:xfrm>
          <a:prstGeom prst="rect">
            <a:avLst/>
          </a:prstGeom>
          <a:noFill/>
          <a:ln w="9525">
            <a:noFill/>
            <a:miter lim="800000"/>
            <a:headEnd/>
            <a:tailEnd/>
          </a:ln>
          <a:effectLst/>
        </p:spPr>
        <p:txBody>
          <a:bodyPr vert="horz" wrap="square" lIns="522123" tIns="152352" rIns="91440" bIns="0" numCol="1" anchor="ctr" anchorCtr="0" compatLnSpc="1">
            <a:prstTxWarp prst="textNoShape">
              <a:avLst/>
            </a:prstTxWarp>
            <a:spAutoFit/>
          </a:bodyPr>
          <a:lstStyle/>
          <a:p>
            <a:pPr fontAlgn="base">
              <a:spcBef>
                <a:spcPct val="0"/>
              </a:spcBef>
              <a:spcAft>
                <a:spcPct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Customer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adds new Customer’s Records.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9035359-F9EA-44CE-9A02-9FCB580915D8}"/>
              </a:ext>
            </a:extLst>
          </p:cNvPr>
          <p:cNvPicPr/>
          <p:nvPr/>
        </p:nvPicPr>
        <p:blipFill rotWithShape="1">
          <a:blip r:embed="rId2" cstate="print"/>
          <a:srcRect r="58390" b="50970"/>
          <a:stretch/>
        </p:blipFill>
        <p:spPr bwMode="auto">
          <a:xfrm>
            <a:off x="1043608" y="1556792"/>
            <a:ext cx="6624736" cy="4032447"/>
          </a:xfrm>
          <a:prstGeom prst="rect">
            <a:avLst/>
          </a:prstGeom>
          <a:noFill/>
          <a:ln w="12700">
            <a:solidFill>
              <a:schemeClr val="tx1"/>
            </a:solidFill>
          </a:ln>
          <a:extLst>
            <a:ext uri="{53640926-AAD7-44D8-BBD7-CCE9431645EC}">
              <a14:shadowObscured xmlns:a14="http://schemas.microsoft.com/office/drawing/2010/main"/>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611560" y="639555"/>
            <a:ext cx="5929342" cy="738615"/>
          </a:xfrm>
          <a:prstGeom prst="rect">
            <a:avLst/>
          </a:prstGeom>
          <a:noFill/>
          <a:ln w="9525">
            <a:noFill/>
            <a:miter lim="800000"/>
            <a:headEnd/>
            <a:tailEnd/>
          </a:ln>
          <a:effectLst/>
        </p:spPr>
        <p:txBody>
          <a:bodyPr vert="horz" wrap="none" lIns="522123" tIns="152352" rIns="91440" bIns="0" numCol="1" anchor="ctr" anchorCtr="0" compatLnSpc="1">
            <a:prstTxWarp prst="textNoShape">
              <a:avLst/>
            </a:prstTxWarp>
            <a:spAutoFit/>
          </a:bodyPr>
          <a:lstStyle/>
          <a:p>
            <a:pPr eaLnBrk="0" fontAlgn="base" hangingPunct="0">
              <a:spcBef>
                <a:spcPct val="0"/>
              </a:spcBef>
              <a:spcAft>
                <a:spcPct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Room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selects room status and room type.</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4" name="Picture 3">
            <a:extLst>
              <a:ext uri="{FF2B5EF4-FFF2-40B4-BE49-F238E27FC236}">
                <a16:creationId xmlns:a16="http://schemas.microsoft.com/office/drawing/2014/main" id="{8DF9FEC3-C3B0-4C17-AB0A-EEE0F92EA756}"/>
              </a:ext>
            </a:extLst>
          </p:cNvPr>
          <p:cNvPicPr/>
          <p:nvPr/>
        </p:nvPicPr>
        <p:blipFill rotWithShape="1">
          <a:blip r:embed="rId2" cstate="print"/>
          <a:srcRect r="60634" b="51339"/>
          <a:stretch/>
        </p:blipFill>
        <p:spPr bwMode="auto">
          <a:xfrm>
            <a:off x="1331640" y="1378170"/>
            <a:ext cx="5929342" cy="3923038"/>
          </a:xfrm>
          <a:prstGeom prst="rect">
            <a:avLst/>
          </a:prstGeom>
          <a:noFill/>
          <a:ln w="12700">
            <a:solidFill>
              <a:schemeClr val="tx1"/>
            </a:solidFill>
          </a:ln>
          <a:extLst>
            <a:ext uri="{53640926-AAD7-44D8-BBD7-CCE9431645EC}">
              <a14:shadowObscured xmlns:a14="http://schemas.microsoft.com/office/drawing/2010/main"/>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683568" y="476672"/>
            <a:ext cx="7272807" cy="1261835"/>
          </a:xfrm>
          <a:prstGeom prst="rect">
            <a:avLst/>
          </a:prstGeom>
          <a:noFill/>
          <a:ln w="9525">
            <a:noFill/>
            <a:miter lim="800000"/>
            <a:headEnd/>
            <a:tailEnd/>
          </a:ln>
          <a:effectLst/>
        </p:spPr>
        <p:txBody>
          <a:bodyPr vert="horz" wrap="square" lIns="522123" tIns="152352" rIns="91440" bIns="0" numCol="1" anchor="ctr" anchorCtr="0" compatLnSpc="1">
            <a:prstTxWarp prst="textNoShape">
              <a:avLst/>
            </a:prstTxWarp>
            <a:spAutoFit/>
          </a:bodyPr>
          <a:lstStyle/>
          <a:p>
            <a:pPr algn="just" eaLnBrk="0" fontAlgn="base" hangingPunct="0">
              <a:spcBef>
                <a:spcPct val="0"/>
              </a:spcBef>
              <a:spcAft>
                <a:spcPct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Checked In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Fetches guest record and room number details from the database, And stores Checked-In Records of customers (guests).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346D66E5-B1F6-4B35-92F5-493804E36F79}"/>
              </a:ext>
            </a:extLst>
          </p:cNvPr>
          <p:cNvPicPr/>
          <p:nvPr/>
        </p:nvPicPr>
        <p:blipFill rotWithShape="1">
          <a:blip r:embed="rId2" cstate="print"/>
          <a:srcRect l="12293" t="21098" r="48367" b="28837"/>
          <a:stretch/>
        </p:blipFill>
        <p:spPr bwMode="auto">
          <a:xfrm>
            <a:off x="1187625" y="1738507"/>
            <a:ext cx="6768750" cy="4282781"/>
          </a:xfrm>
          <a:prstGeom prst="rect">
            <a:avLst/>
          </a:prstGeom>
          <a:noFill/>
          <a:ln w="12700">
            <a:solidFill>
              <a:schemeClr val="tx1"/>
            </a:solid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643237" y="560922"/>
            <a:ext cx="7529163" cy="707838"/>
          </a:xfrm>
          <a:prstGeom prst="rect">
            <a:avLst/>
          </a:prstGeom>
          <a:noFill/>
          <a:ln w="9525">
            <a:noFill/>
            <a:miter lim="800000"/>
            <a:headEnd/>
            <a:tailEnd/>
          </a:ln>
          <a:effectLst/>
        </p:spPr>
        <p:txBody>
          <a:bodyPr vert="horz" wrap="square" lIns="522123" tIns="152352" rIns="91440" bIns="0" numCol="1" anchor="ctr" anchorCtr="0" compatLnSpc="1">
            <a:prstTxWarp prst="textNoShape">
              <a:avLst/>
            </a:prstTxWarp>
            <a:spAutoFit/>
          </a:bodyPr>
          <a:lstStyle/>
          <a:p>
            <a:pPr algn="just" eaLnBrk="0" fontAlgn="base" hangingPunct="0">
              <a:spcBef>
                <a:spcPct val="0"/>
              </a:spcBef>
              <a:spcAft>
                <a:spcPct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Check Out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Fetch guest record and room number details from database, And store Check Out Record of Customer (Guest).</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EF8DFA7-7509-4A7E-8B45-1227F3352B7A}"/>
              </a:ext>
            </a:extLst>
          </p:cNvPr>
          <p:cNvPicPr/>
          <p:nvPr/>
        </p:nvPicPr>
        <p:blipFill rotWithShape="1">
          <a:blip r:embed="rId2" cstate="print"/>
          <a:srcRect r="49997" b="24305"/>
          <a:stretch/>
        </p:blipFill>
        <p:spPr bwMode="auto">
          <a:xfrm>
            <a:off x="1187624" y="1517332"/>
            <a:ext cx="6624736" cy="4503956"/>
          </a:xfrm>
          <a:prstGeom prst="rect">
            <a:avLst/>
          </a:prstGeom>
          <a:noFill/>
          <a:ln w="12700">
            <a:solidFill>
              <a:schemeClr val="tx1"/>
            </a:solidFill>
          </a:ln>
          <a:extLst>
            <a:ext uri="{53640926-AAD7-44D8-BBD7-CCE9431645EC}">
              <a14:shadowObscured xmlns:a14="http://schemas.microsoft.com/office/drawing/2010/main"/>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401288"/>
            <a:ext cx="8183880" cy="4187952"/>
          </a:xfrm>
        </p:spPr>
        <p:txBody>
          <a:bodyPr>
            <a:normAutofit fontScale="92500" lnSpcReduction="10000"/>
          </a:bodyPr>
          <a:lstStyle/>
          <a:p>
            <a:r>
              <a:rPr lang="en-IN" sz="1900" dirty="0">
                <a:latin typeface="Calibri" pitchFamily="34" charset="0"/>
                <a:cs typeface="Calibri" pitchFamily="34" charset="0"/>
              </a:rPr>
              <a:t>Introduction</a:t>
            </a:r>
          </a:p>
          <a:p>
            <a:r>
              <a:rPr lang="en-IN" sz="1900" dirty="0">
                <a:latin typeface="Calibri" pitchFamily="34" charset="0"/>
                <a:cs typeface="Calibri" pitchFamily="34" charset="0"/>
              </a:rPr>
              <a:t>Objective</a:t>
            </a:r>
          </a:p>
          <a:p>
            <a:r>
              <a:rPr lang="en-IN" sz="1900" dirty="0">
                <a:latin typeface="Calibri" pitchFamily="34" charset="0"/>
                <a:cs typeface="Calibri" pitchFamily="34" charset="0"/>
              </a:rPr>
              <a:t>Module Description</a:t>
            </a:r>
          </a:p>
          <a:p>
            <a:r>
              <a:rPr lang="en-IN" sz="1900" dirty="0">
                <a:latin typeface="Calibri" pitchFamily="34" charset="0"/>
                <a:cs typeface="Calibri" pitchFamily="34" charset="0"/>
              </a:rPr>
              <a:t>Software and Hardware Requirements</a:t>
            </a:r>
          </a:p>
          <a:p>
            <a:r>
              <a:rPr lang="en-IN" sz="1900" dirty="0">
                <a:latin typeface="Calibri" pitchFamily="34" charset="0"/>
                <a:cs typeface="Calibri" pitchFamily="34" charset="0"/>
              </a:rPr>
              <a:t>Data Flow diagram</a:t>
            </a:r>
          </a:p>
          <a:p>
            <a:r>
              <a:rPr lang="en-IN" sz="1900" dirty="0">
                <a:latin typeface="Calibri" pitchFamily="34" charset="0"/>
                <a:cs typeface="Calibri" pitchFamily="34" charset="0"/>
              </a:rPr>
              <a:t>Flowchart</a:t>
            </a:r>
          </a:p>
          <a:p>
            <a:r>
              <a:rPr lang="en-IN" sz="1900" dirty="0">
                <a:latin typeface="Calibri" pitchFamily="34" charset="0"/>
                <a:cs typeface="Calibri" pitchFamily="34" charset="0"/>
              </a:rPr>
              <a:t>Entity relationship Diagram</a:t>
            </a:r>
          </a:p>
          <a:p>
            <a:r>
              <a:rPr lang="en-IN" sz="1900" dirty="0">
                <a:latin typeface="Calibri" pitchFamily="34" charset="0"/>
                <a:cs typeface="Calibri" pitchFamily="34" charset="0"/>
              </a:rPr>
              <a:t>Database Design</a:t>
            </a:r>
          </a:p>
          <a:p>
            <a:r>
              <a:rPr lang="en-IN" sz="1900" dirty="0">
                <a:latin typeface="Calibri" pitchFamily="34" charset="0"/>
                <a:cs typeface="Calibri" pitchFamily="34" charset="0"/>
              </a:rPr>
              <a:t>Front-end design</a:t>
            </a:r>
          </a:p>
          <a:p>
            <a:r>
              <a:rPr lang="en-IN" sz="1900" dirty="0">
                <a:latin typeface="Calibri" pitchFamily="34" charset="0"/>
                <a:cs typeface="Calibri" pitchFamily="34" charset="0"/>
              </a:rPr>
              <a:t>Backend </a:t>
            </a:r>
          </a:p>
          <a:p>
            <a:r>
              <a:rPr lang="en-IN" sz="1900" dirty="0">
                <a:latin typeface="Calibri" pitchFamily="34" charset="0"/>
                <a:cs typeface="Calibri" pitchFamily="34" charset="0"/>
              </a:rPr>
              <a:t>Report</a:t>
            </a:r>
          </a:p>
          <a:p>
            <a:r>
              <a:rPr lang="en-IN" sz="1900" dirty="0">
                <a:latin typeface="Calibri" pitchFamily="34" charset="0"/>
                <a:cs typeface="Calibri" pitchFamily="34" charset="0"/>
              </a:rPr>
              <a:t>Advantages</a:t>
            </a:r>
          </a:p>
          <a:p>
            <a:r>
              <a:rPr lang="en-IN" sz="1900" dirty="0">
                <a:latin typeface="Calibri" pitchFamily="34" charset="0"/>
                <a:cs typeface="Calibri" pitchFamily="34" charset="0"/>
              </a:rPr>
              <a:t>Disadvantages</a:t>
            </a:r>
          </a:p>
          <a:p>
            <a:r>
              <a:rPr lang="en-IN" sz="1900" dirty="0">
                <a:latin typeface="Calibri" pitchFamily="34" charset="0"/>
                <a:cs typeface="Calibri" pitchFamily="34" charset="0"/>
              </a:rPr>
              <a:t>Conclusion</a:t>
            </a:r>
          </a:p>
        </p:txBody>
      </p:sp>
      <p:sp>
        <p:nvSpPr>
          <p:cNvPr id="5" name="Title 1"/>
          <p:cNvSpPr>
            <a:spLocks noGrp="1"/>
          </p:cNvSpPr>
          <p:nvPr>
            <p:ph type="title"/>
          </p:nvPr>
        </p:nvSpPr>
        <p:spPr>
          <a:xfrm>
            <a:off x="636592" y="548680"/>
            <a:ext cx="7463800" cy="691520"/>
          </a:xfrm>
        </p:spPr>
        <p:txBody>
          <a:bodyPr/>
          <a:lstStyle/>
          <a:p>
            <a:r>
              <a:rPr lang="en-IN" dirty="0"/>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7AB23-9C21-47FB-9C5A-1DC17EFFFAD8}"/>
              </a:ext>
            </a:extLst>
          </p:cNvPr>
          <p:cNvSpPr txBox="1"/>
          <p:nvPr/>
        </p:nvSpPr>
        <p:spPr>
          <a:xfrm>
            <a:off x="827584" y="620688"/>
            <a:ext cx="6624736" cy="369332"/>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rPr>
              <a:t>Checked In List Form </a:t>
            </a:r>
            <a:r>
              <a:rPr lang="en-IN" sz="1800" dirty="0">
                <a:effectLst/>
                <a:latin typeface="Calibri" panose="020F0502020204030204" pitchFamily="34" charset="0"/>
                <a:ea typeface="Calibri" panose="020F0502020204030204" pitchFamily="34" charset="0"/>
              </a:rPr>
              <a:t>– It Displays Checked In Record of Guest.</a:t>
            </a:r>
            <a:endParaRPr lang="en-IN" dirty="0"/>
          </a:p>
        </p:txBody>
      </p:sp>
      <p:pic>
        <p:nvPicPr>
          <p:cNvPr id="4" name="Picture 3">
            <a:extLst>
              <a:ext uri="{FF2B5EF4-FFF2-40B4-BE49-F238E27FC236}">
                <a16:creationId xmlns:a16="http://schemas.microsoft.com/office/drawing/2014/main" id="{0E2A866F-FB0C-4A8C-A1D8-F532158992DA}"/>
              </a:ext>
            </a:extLst>
          </p:cNvPr>
          <p:cNvPicPr/>
          <p:nvPr/>
        </p:nvPicPr>
        <p:blipFill rotWithShape="1">
          <a:blip r:embed="rId2" cstate="print"/>
          <a:srcRect r="2773" b="14587"/>
          <a:stretch/>
        </p:blipFill>
        <p:spPr bwMode="auto">
          <a:xfrm>
            <a:off x="1043608" y="1196752"/>
            <a:ext cx="7200800" cy="4824536"/>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819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7AB23-9C21-47FB-9C5A-1DC17EFFFAD8}"/>
              </a:ext>
            </a:extLst>
          </p:cNvPr>
          <p:cNvSpPr txBox="1"/>
          <p:nvPr/>
        </p:nvSpPr>
        <p:spPr>
          <a:xfrm>
            <a:off x="827584" y="620688"/>
            <a:ext cx="6624736" cy="369332"/>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rPr>
              <a:t>Checked </a:t>
            </a:r>
            <a:r>
              <a:rPr lang="en-IN" b="1" dirty="0">
                <a:latin typeface="Calibri" panose="020F0502020204030204" pitchFamily="34" charset="0"/>
                <a:ea typeface="Calibri" panose="020F0502020204030204" pitchFamily="34" charset="0"/>
              </a:rPr>
              <a:t>Out</a:t>
            </a:r>
            <a:r>
              <a:rPr lang="en-IN" sz="1800" b="1" dirty="0">
                <a:effectLst/>
                <a:latin typeface="Calibri" panose="020F0502020204030204" pitchFamily="34" charset="0"/>
                <a:ea typeface="Calibri" panose="020F0502020204030204" pitchFamily="34" charset="0"/>
              </a:rPr>
              <a:t> List Form </a:t>
            </a:r>
            <a:r>
              <a:rPr lang="en-IN" sz="1800" dirty="0">
                <a:effectLst/>
                <a:latin typeface="Calibri" panose="020F0502020204030204" pitchFamily="34" charset="0"/>
                <a:ea typeface="Calibri" panose="020F0502020204030204" pitchFamily="34" charset="0"/>
              </a:rPr>
              <a:t>– It Displays Checked </a:t>
            </a:r>
            <a:r>
              <a:rPr lang="en-IN" dirty="0">
                <a:latin typeface="Calibri" panose="020F0502020204030204" pitchFamily="34" charset="0"/>
                <a:ea typeface="Calibri" panose="020F0502020204030204" pitchFamily="34" charset="0"/>
              </a:rPr>
              <a:t>Out</a:t>
            </a:r>
            <a:r>
              <a:rPr lang="en-IN" sz="1800" dirty="0">
                <a:effectLst/>
                <a:latin typeface="Calibri" panose="020F0502020204030204" pitchFamily="34" charset="0"/>
                <a:ea typeface="Calibri" panose="020F0502020204030204" pitchFamily="34" charset="0"/>
              </a:rPr>
              <a:t> Record of Guest.</a:t>
            </a:r>
            <a:endParaRPr lang="en-IN" dirty="0"/>
          </a:p>
        </p:txBody>
      </p:sp>
      <p:pic>
        <p:nvPicPr>
          <p:cNvPr id="5" name="Picture 4">
            <a:extLst>
              <a:ext uri="{FF2B5EF4-FFF2-40B4-BE49-F238E27FC236}">
                <a16:creationId xmlns:a16="http://schemas.microsoft.com/office/drawing/2014/main" id="{6FA154D7-BE97-4649-B6D7-A49AAD616C48}"/>
              </a:ext>
            </a:extLst>
          </p:cNvPr>
          <p:cNvPicPr/>
          <p:nvPr/>
        </p:nvPicPr>
        <p:blipFill rotWithShape="1">
          <a:blip r:embed="rId2" cstate="print"/>
          <a:srcRect r="1372" b="27684"/>
          <a:stretch/>
        </p:blipFill>
        <p:spPr bwMode="auto">
          <a:xfrm>
            <a:off x="971600" y="1124744"/>
            <a:ext cx="7128792" cy="4824536"/>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923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7A3DA4-BFF8-4D85-8700-4ECA04A11E7B}"/>
              </a:ext>
            </a:extLst>
          </p:cNvPr>
          <p:cNvSpPr txBox="1"/>
          <p:nvPr/>
        </p:nvSpPr>
        <p:spPr>
          <a:xfrm>
            <a:off x="755576" y="692696"/>
            <a:ext cx="4572000" cy="369332"/>
          </a:xfrm>
          <a:prstGeom prst="rect">
            <a:avLst/>
          </a:prstGeom>
          <a:noFill/>
        </p:spPr>
        <p:txBody>
          <a:bodyPr wrap="square">
            <a:spAutoFit/>
          </a:bodyPr>
          <a:lstStyle/>
          <a:p>
            <a:pPr lvl="0" algn="just">
              <a:spcBef>
                <a:spcPts val="1200"/>
              </a:spcBef>
              <a:spcAft>
                <a:spcPts val="0"/>
              </a:spcAft>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User Form :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add new User.</a:t>
            </a:r>
            <a:endParaRPr lang="en-IN" sz="2000" b="1" u="sng" dirty="0">
              <a:effectLst/>
              <a:uFill>
                <a:solidFill>
                  <a:srgbClr val="000000"/>
                </a:solidFill>
              </a:u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07A43A2-8AC8-40EF-BAD8-832ABDE14FAB}"/>
              </a:ext>
            </a:extLst>
          </p:cNvPr>
          <p:cNvPicPr/>
          <p:nvPr/>
        </p:nvPicPr>
        <p:blipFill rotWithShape="1">
          <a:blip r:embed="rId2" cstate="print"/>
          <a:srcRect r="63483" b="56408"/>
          <a:stretch/>
        </p:blipFill>
        <p:spPr bwMode="auto">
          <a:xfrm>
            <a:off x="899592" y="1196752"/>
            <a:ext cx="7272808" cy="4896544"/>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456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9482-0DD6-4735-A7D4-DF98BCB4E8AA}"/>
              </a:ext>
            </a:extLst>
          </p:cNvPr>
          <p:cNvSpPr>
            <a:spLocks noGrp="1"/>
          </p:cNvSpPr>
          <p:nvPr>
            <p:ph type="title"/>
          </p:nvPr>
        </p:nvSpPr>
        <p:spPr>
          <a:xfrm>
            <a:off x="502920" y="692696"/>
            <a:ext cx="8183880" cy="504056"/>
          </a:xfrm>
        </p:spPr>
        <p:txBody>
          <a:bodyPr>
            <a:normAutofit fontScale="90000"/>
          </a:bodyPr>
          <a:lstStyle/>
          <a:p>
            <a:r>
              <a:rPr lang="en-US" dirty="0"/>
              <a:t>Advantages</a:t>
            </a:r>
            <a:endParaRPr lang="en-IN" dirty="0"/>
          </a:p>
        </p:txBody>
      </p:sp>
      <p:sp>
        <p:nvSpPr>
          <p:cNvPr id="15" name="TextBox 14">
            <a:extLst>
              <a:ext uri="{FF2B5EF4-FFF2-40B4-BE49-F238E27FC236}">
                <a16:creationId xmlns:a16="http://schemas.microsoft.com/office/drawing/2014/main" id="{89D06DDB-63E7-47AF-9C0E-FA045BF8E552}"/>
              </a:ext>
            </a:extLst>
          </p:cNvPr>
          <p:cNvSpPr txBox="1"/>
          <p:nvPr/>
        </p:nvSpPr>
        <p:spPr>
          <a:xfrm>
            <a:off x="683568" y="1484784"/>
            <a:ext cx="6552728" cy="3416320"/>
          </a:xfrm>
          <a:prstGeom prst="rect">
            <a:avLst/>
          </a:prstGeom>
          <a:noFill/>
        </p:spPr>
        <p:txBody>
          <a:bodyPr wrap="square">
            <a:spAutoFit/>
          </a:bodyPr>
          <a:lstStyle/>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US" sz="2400" dirty="0">
                <a:latin typeface="Calibri" pitchFamily="34" charset="0"/>
                <a:cs typeface="Calibri" pitchFamily="34" charset="0"/>
              </a:rPr>
              <a:t>Keeping all the information about the customer and Checked In and Checked Out records in one place</a:t>
            </a:r>
            <a:r>
              <a:rPr lang="en-IN" sz="2400" dirty="0">
                <a:latin typeface="Calibri" pitchFamily="34" charset="0"/>
                <a:cs typeface="Calibri" pitchFamily="34" charset="0"/>
              </a:rPr>
              <a:t>.</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Reduce manual work.</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Can remove unused data.</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Automates daily operational workflow</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Facilitates communication.</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Automates finances and maintenance.</a:t>
            </a:r>
          </a:p>
          <a:p>
            <a:pPr marL="285750" marR="0" lvl="0" indent="-285750" algn="just" defTabSz="914400" rtl="0" eaLnBrk="1" fontAlgn="base" latinLnBrk="0" hangingPunct="1">
              <a:lnSpc>
                <a:spcPct val="100000"/>
              </a:lnSpc>
              <a:spcBef>
                <a:spcPct val="0"/>
              </a:spcBef>
              <a:spcAft>
                <a:spcPct val="0"/>
              </a:spcAft>
              <a:buClr>
                <a:srgbClr val="D67F00"/>
              </a:buClr>
              <a:buSzPct val="130000"/>
              <a:buFont typeface="Arial" panose="020B0604020202020204" pitchFamily="34" charset="0"/>
              <a:buChar char="•"/>
              <a:tabLst/>
            </a:pPr>
            <a:r>
              <a:rPr lang="en-IN" sz="2400" dirty="0">
                <a:latin typeface="Calibri" pitchFamily="34" charset="0"/>
                <a:cs typeface="Calibri" pitchFamily="34" charset="0"/>
              </a:rPr>
              <a:t>Decreases chances of misunderstanding.</a:t>
            </a:r>
          </a:p>
        </p:txBody>
      </p:sp>
    </p:spTree>
    <p:extLst>
      <p:ext uri="{BB962C8B-B14F-4D97-AF65-F5344CB8AC3E}">
        <p14:creationId xmlns:p14="http://schemas.microsoft.com/office/powerpoint/2010/main" val="424328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9482-0DD6-4735-A7D4-DF98BCB4E8AA}"/>
              </a:ext>
            </a:extLst>
          </p:cNvPr>
          <p:cNvSpPr>
            <a:spLocks noGrp="1"/>
          </p:cNvSpPr>
          <p:nvPr>
            <p:ph type="title"/>
          </p:nvPr>
        </p:nvSpPr>
        <p:spPr>
          <a:xfrm>
            <a:off x="502920" y="692696"/>
            <a:ext cx="8183880" cy="504056"/>
          </a:xfrm>
        </p:spPr>
        <p:txBody>
          <a:bodyPr>
            <a:normAutofit fontScale="90000"/>
          </a:bodyPr>
          <a:lstStyle/>
          <a:p>
            <a:r>
              <a:rPr lang="en-US" dirty="0"/>
              <a:t>Disadvantages</a:t>
            </a:r>
            <a:endParaRPr lang="en-IN" dirty="0"/>
          </a:p>
        </p:txBody>
      </p:sp>
      <p:sp>
        <p:nvSpPr>
          <p:cNvPr id="15" name="TextBox 14">
            <a:extLst>
              <a:ext uri="{FF2B5EF4-FFF2-40B4-BE49-F238E27FC236}">
                <a16:creationId xmlns:a16="http://schemas.microsoft.com/office/drawing/2014/main" id="{89D06DDB-63E7-47AF-9C0E-FA045BF8E552}"/>
              </a:ext>
            </a:extLst>
          </p:cNvPr>
          <p:cNvSpPr txBox="1"/>
          <p:nvPr/>
        </p:nvSpPr>
        <p:spPr>
          <a:xfrm>
            <a:off x="683568" y="1196752"/>
            <a:ext cx="7957512" cy="4842351"/>
          </a:xfrm>
          <a:prstGeom prst="rect">
            <a:avLst/>
          </a:prstGeom>
          <a:noFill/>
        </p:spPr>
        <p:txBody>
          <a:bodyPr wrap="square">
            <a:spAutoFit/>
          </a:bodyPr>
          <a:lstStyle/>
          <a:p>
            <a:pPr marR="75565" algn="just">
              <a:lnSpc>
                <a:spcPct val="150000"/>
              </a:lnSpc>
              <a:spcBef>
                <a:spcPts val="1050"/>
              </a:spcBef>
              <a:spcAft>
                <a:spcPts val="0"/>
              </a:spcAft>
            </a:pPr>
            <a:r>
              <a:rPr lang="en-US" sz="1700" dirty="0">
                <a:effectLst/>
                <a:latin typeface="Calibri" panose="020F0502020204030204" pitchFamily="34" charset="0"/>
                <a:ea typeface="Times New Roman" panose="02020603050405020304" pitchFamily="18" charset="0"/>
                <a:cs typeface="Calibri" panose="020F0502020204030204" pitchFamily="34" charset="0"/>
              </a:rPr>
              <a:t>The system needs more elaborative technicality for its inception and evolution. And more than one user can not the system as the same time.</a:t>
            </a:r>
            <a:endParaRPr lang="en-IN" sz="1700" dirty="0">
              <a:effectLst/>
              <a:latin typeface="Calibri" panose="020F0502020204030204" pitchFamily="34" charset="0"/>
              <a:ea typeface="Times New Roman" panose="02020603050405020304" pitchFamily="18" charset="0"/>
              <a:cs typeface="Calibri" panose="020F0502020204030204" pitchFamily="34" charset="0"/>
            </a:endParaRPr>
          </a:p>
          <a:p>
            <a:pPr marR="75565" algn="just">
              <a:lnSpc>
                <a:spcPct val="150000"/>
              </a:lnSpc>
              <a:spcBef>
                <a:spcPts val="1050"/>
              </a:spcBef>
              <a:spcAft>
                <a:spcPts val="0"/>
              </a:spcAft>
            </a:pPr>
            <a:r>
              <a:rPr lang="en-US" sz="1700" dirty="0">
                <a:effectLst/>
                <a:latin typeface="Calibri" panose="020F0502020204030204" pitchFamily="34" charset="0"/>
                <a:ea typeface="Times New Roman" panose="02020603050405020304" pitchFamily="18" charset="0"/>
                <a:cs typeface="Calibri" panose="020F0502020204030204" pitchFamily="34" charset="0"/>
              </a:rPr>
              <a:t>If one staff mistypes the information than the guest might get angry. If there is a power failure, while making a reservation than the staff must redo the whole reservation. When night auditing is being done all other user’s must be logged off.</a:t>
            </a:r>
            <a:endParaRPr lang="en-IN" sz="1700" dirty="0">
              <a:effectLst/>
              <a:latin typeface="Calibri" panose="020F0502020204030204" pitchFamily="34" charset="0"/>
              <a:ea typeface="Times New Roman" panose="02020603050405020304" pitchFamily="18" charset="0"/>
              <a:cs typeface="Calibri" panose="020F0502020204030204" pitchFamily="34" charset="0"/>
            </a:endParaRPr>
          </a:p>
          <a:p>
            <a:pPr marR="75565" algn="just">
              <a:lnSpc>
                <a:spcPct val="150000"/>
              </a:lnSpc>
              <a:spcBef>
                <a:spcPts val="1050"/>
              </a:spcBef>
              <a:spcAft>
                <a:spcPts val="0"/>
              </a:spcAft>
            </a:pPr>
            <a:r>
              <a:rPr lang="en-US" sz="1700" b="1" dirty="0">
                <a:effectLst/>
                <a:latin typeface="Calibri" panose="020F0502020204030204" pitchFamily="34" charset="0"/>
                <a:ea typeface="Times New Roman" panose="02020603050405020304" pitchFamily="18" charset="0"/>
                <a:cs typeface="Calibri" panose="020F0502020204030204" pitchFamily="34" charset="0"/>
              </a:rPr>
              <a:t>Guest</a:t>
            </a:r>
            <a:endParaRPr lang="en-IN" sz="1700" dirty="0">
              <a:effectLst/>
              <a:latin typeface="Calibri" panose="020F0502020204030204" pitchFamily="34" charset="0"/>
              <a:ea typeface="Times New Roman" panose="02020603050405020304" pitchFamily="18" charset="0"/>
              <a:cs typeface="Calibri" panose="020F0502020204030204" pitchFamily="34" charset="0"/>
            </a:endParaRPr>
          </a:p>
          <a:p>
            <a:pPr marR="75565" algn="just">
              <a:lnSpc>
                <a:spcPct val="150000"/>
              </a:lnSpc>
              <a:spcBef>
                <a:spcPts val="1050"/>
              </a:spcBef>
              <a:spcAft>
                <a:spcPts val="0"/>
              </a:spcAft>
            </a:pPr>
            <a:r>
              <a:rPr lang="en-US" sz="1700" dirty="0">
                <a:effectLst/>
                <a:latin typeface="Calibri" panose="020F0502020204030204" pitchFamily="34" charset="0"/>
                <a:ea typeface="Times New Roman" panose="02020603050405020304" pitchFamily="18" charset="0"/>
                <a:cs typeface="Calibri" panose="020F0502020204030204" pitchFamily="34" charset="0"/>
              </a:rPr>
              <a:t>1. If there is a power failure while making a reservation, all the information has to be given again</a:t>
            </a:r>
            <a:endParaRPr lang="en-IN" sz="1700" dirty="0">
              <a:effectLst/>
              <a:latin typeface="Calibri" panose="020F0502020204030204" pitchFamily="34" charset="0"/>
              <a:ea typeface="Times New Roman" panose="02020603050405020304" pitchFamily="18" charset="0"/>
              <a:cs typeface="Calibri" panose="020F0502020204030204" pitchFamily="34" charset="0"/>
            </a:endParaRPr>
          </a:p>
          <a:p>
            <a:pPr marR="75565" algn="just">
              <a:lnSpc>
                <a:spcPct val="150000"/>
              </a:lnSpc>
              <a:spcBef>
                <a:spcPts val="1050"/>
              </a:spcBef>
              <a:spcAft>
                <a:spcPts val="0"/>
              </a:spcAft>
            </a:pPr>
            <a:r>
              <a:rPr lang="en-US" sz="1700" dirty="0">
                <a:effectLst/>
                <a:latin typeface="Calibri" panose="020F0502020204030204" pitchFamily="34" charset="0"/>
                <a:ea typeface="Times New Roman" panose="02020603050405020304" pitchFamily="18" charset="0"/>
                <a:cs typeface="Calibri" panose="020F0502020204030204" pitchFamily="34" charset="0"/>
              </a:rPr>
              <a:t>2. If there is a power cut while there is a check-in or check-out, the guest need to wait for full server start up, which make him angry.</a:t>
            </a:r>
            <a:endParaRPr lang="en-IN" sz="1700" dirty="0">
              <a:effectLst/>
              <a:latin typeface="Calibri" panose="020F0502020204030204" pitchFamily="34" charset="0"/>
              <a:ea typeface="Times New Roman" panose="02020603050405020304" pitchFamily="18" charset="0"/>
              <a:cs typeface="Calibri" panose="020F0502020204030204" pitchFamily="34" charset="0"/>
            </a:endParaRPr>
          </a:p>
          <a:p>
            <a:pPr marR="75565" algn="just"/>
            <a:endParaRPr lang="en-IN" sz="1700" dirty="0">
              <a:latin typeface="Calibri" pitchFamily="34" charset="0"/>
              <a:cs typeface="Calibri" pitchFamily="34" charset="0"/>
            </a:endParaRPr>
          </a:p>
        </p:txBody>
      </p:sp>
    </p:spTree>
    <p:extLst>
      <p:ext uri="{BB962C8B-B14F-4D97-AF65-F5344CB8AC3E}">
        <p14:creationId xmlns:p14="http://schemas.microsoft.com/office/powerpoint/2010/main" val="325861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926592-8F7B-4279-A619-597E13112876}"/>
              </a:ext>
            </a:extLst>
          </p:cNvPr>
          <p:cNvSpPr>
            <a:spLocks noGrp="1"/>
          </p:cNvSpPr>
          <p:nvPr>
            <p:ph type="body" idx="1"/>
          </p:nvPr>
        </p:nvSpPr>
        <p:spPr>
          <a:xfrm>
            <a:off x="468344" y="692696"/>
            <a:ext cx="8183880" cy="5352412"/>
          </a:xfrm>
        </p:spPr>
        <p:txBody>
          <a:bodyPr>
            <a:normAutofit fontScale="92500"/>
          </a:bodyPr>
          <a:lstStyle/>
          <a:p>
            <a:pPr marL="65405" algn="just">
              <a:spcBef>
                <a:spcPts val="1200"/>
              </a:spcBef>
            </a:pPr>
            <a:r>
              <a:rPr lang="en-US" b="1"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Staff</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1. If one staff mistypes the information than the guest might get angry</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2. If there is a power failure, while making a reservation than the staff must redo the whole reservation.</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3. When night auditing is being done all other user's must be logged off</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4. If there is a virus attack the stored information can be corrupt and the wrong information may be given to the guest which might make him angry.</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1"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Hotel</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1. All the staff needs to be trained on the software</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2. The software needs to be renewed each year</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3. High risk of virus attack as the systems are connected to the internet most of the time</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4. If there is a virus attack the stored information might get corrupt</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5. If there is a power failure, the hotel runs a high risk of loosing all the stored information</a:t>
            </a:r>
            <a:endParaRPr lang="en-IN" b="1" u="sng" dirty="0">
              <a:solidFill>
                <a:schemeClr val="tx1"/>
              </a:solidFill>
              <a:effectLst/>
              <a:uFill>
                <a:solidFill>
                  <a:srgbClr val="000000"/>
                </a:solidFill>
              </a:uFill>
              <a:latin typeface="Times New Roman" panose="02020603050405020304" pitchFamily="18" charset="0"/>
              <a:ea typeface="Times New Roman" panose="02020603050405020304" pitchFamily="18" charset="0"/>
            </a:endParaRPr>
          </a:p>
          <a:p>
            <a:pPr marL="65405" algn="just">
              <a:spcBef>
                <a:spcPts val="1200"/>
              </a:spcBef>
            </a:pPr>
            <a:r>
              <a:rPr lang="en-US" b="0" u="none" strike="noStrike" dirty="0">
                <a:solidFill>
                  <a:schemeClr val="tx1"/>
                </a:solidFill>
                <a:effectLst/>
                <a:uFill>
                  <a:solidFill>
                    <a:srgbClr val="000000"/>
                  </a:solidFill>
                </a:uFill>
                <a:latin typeface="Calibri" panose="020F0502020204030204" pitchFamily="34" charset="0"/>
                <a:ea typeface="Times New Roman" panose="02020603050405020304" pitchFamily="18" charset="0"/>
              </a:rPr>
              <a:t>6. If night auditing is missed one day there might be a distraction the next day</a:t>
            </a:r>
            <a:endParaRPr lang="en-IN" dirty="0">
              <a:solidFill>
                <a:schemeClr val="tx1"/>
              </a:solidFill>
            </a:endParaRPr>
          </a:p>
        </p:txBody>
      </p:sp>
    </p:spTree>
    <p:extLst>
      <p:ext uri="{BB962C8B-B14F-4D97-AF65-F5344CB8AC3E}">
        <p14:creationId xmlns:p14="http://schemas.microsoft.com/office/powerpoint/2010/main" val="4235484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608" y="217200"/>
            <a:ext cx="8183880" cy="1051560"/>
          </a:xfrm>
        </p:spPr>
        <p:txBody>
          <a:bodyPr/>
          <a:lstStyle/>
          <a:p>
            <a:r>
              <a:rPr lang="en-IN" dirty="0"/>
              <a:t>Conclusion</a:t>
            </a:r>
          </a:p>
        </p:txBody>
      </p:sp>
      <p:sp>
        <p:nvSpPr>
          <p:cNvPr id="41987" name="Rectangle 3"/>
          <p:cNvSpPr>
            <a:spLocks noChangeArrowheads="1"/>
          </p:cNvSpPr>
          <p:nvPr/>
        </p:nvSpPr>
        <p:spPr bwMode="auto">
          <a:xfrm>
            <a:off x="755576" y="1817819"/>
            <a:ext cx="7272808"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cs typeface="Calibri" pitchFamily="34" charset="0"/>
              </a:rPr>
              <a:t>In conclusion, User can  store a large amount of data in one place can store in cloud for security purpose. It is used to easily search any tenant records.</a:t>
            </a:r>
          </a:p>
          <a:p>
            <a:pPr marL="0" marR="0" lvl="0" indent="0" algn="just" defTabSz="914400" rtl="0" eaLnBrk="1" fontAlgn="base" latinLnBrk="0" hangingPunct="1">
              <a:lnSpc>
                <a:spcPct val="100000"/>
              </a:lnSpc>
              <a:spcBef>
                <a:spcPct val="0"/>
              </a:spcBef>
              <a:spcAft>
                <a:spcPct val="0"/>
              </a:spcAft>
              <a:buClrTx/>
              <a:buSzTx/>
              <a:buFontTx/>
              <a:buNone/>
              <a:tabLst/>
            </a:pPr>
            <a:endParaRPr lang="en-US" dirty="0">
              <a:latin typeface="Calibri" pitchFamily="34"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lang="en-US" dirty="0">
                <a:latin typeface="Calibri" pitchFamily="34" charset="0"/>
                <a:cs typeface="Calibri" pitchFamily="34" charset="0"/>
              </a:rPr>
              <a:t>And it was wonderful learning experience for while working on this project. This project took us through the various phases of project development and give use real insight into the world of software engineering.</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Calibri" pitchFamily="34"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lang="en-US" dirty="0">
                <a:latin typeface="Calibri" pitchFamily="34" charset="0"/>
                <a:cs typeface="Calibri" pitchFamily="34" charset="0"/>
              </a:rPr>
              <a:t>With the conclusion of our project I hope that my project will proved helpful and will help to the administrator to make examine the tenant records easy and error free.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2449448"/>
            <a:ext cx="8183880" cy="1051560"/>
          </a:xfrm>
        </p:spPr>
        <p:txBody>
          <a:bodyPr/>
          <a:lstStyle/>
          <a:p>
            <a:pPr algn="ctr"/>
            <a:r>
              <a:rPr lang="en-IN"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188640"/>
            <a:ext cx="8183880" cy="1051560"/>
          </a:xfrm>
        </p:spPr>
        <p:txBody>
          <a:bodyPr/>
          <a:lstStyle/>
          <a:p>
            <a:r>
              <a:rPr lang="en-IN" dirty="0"/>
              <a:t>  Introduction</a:t>
            </a:r>
          </a:p>
        </p:txBody>
      </p:sp>
      <p:sp>
        <p:nvSpPr>
          <p:cNvPr id="3" name="Content Placeholder 2"/>
          <p:cNvSpPr>
            <a:spLocks noGrp="1"/>
          </p:cNvSpPr>
          <p:nvPr>
            <p:ph idx="1"/>
          </p:nvPr>
        </p:nvSpPr>
        <p:spPr>
          <a:xfrm>
            <a:off x="683568" y="1052736"/>
            <a:ext cx="7560840" cy="3816424"/>
          </a:xfrm>
        </p:spPr>
        <p:txBody>
          <a:bodyPr>
            <a:noAutofit/>
          </a:bodyPr>
          <a:lstStyle/>
          <a:p>
            <a:pPr marL="0" marR="75565" indent="0" algn="just">
              <a:lnSpc>
                <a:spcPct val="150000"/>
              </a:lnSpc>
              <a:spcBef>
                <a:spcPts val="1050"/>
              </a:spcBef>
              <a:spcAft>
                <a:spcPts val="0"/>
              </a:spcAft>
              <a:buNone/>
            </a:pPr>
            <a:r>
              <a:rPr lang="en-IN" sz="1700" dirty="0">
                <a:effectLst/>
                <a:latin typeface="Calibri" panose="020F0502020204030204" pitchFamily="34" charset="0"/>
                <a:ea typeface="Times New Roman" panose="02020603050405020304" pitchFamily="18" charset="0"/>
                <a:cs typeface="Calibri" panose="020F0502020204030204" pitchFamily="34" charset="0"/>
              </a:rPr>
              <a:t>The hotel management system is developed for hotels that are using a manual system to handle hotel processes. This system will automate the major operations of the hotel. </a:t>
            </a:r>
            <a:r>
              <a:rPr lang="en-US" sz="1700" dirty="0">
                <a:effectLst/>
                <a:latin typeface="Calibri" panose="020F0502020204030204" pitchFamily="34" charset="0"/>
                <a:ea typeface="Times New Roman" panose="02020603050405020304" pitchFamily="18" charset="0"/>
                <a:cs typeface="Calibri" panose="020F0502020204030204" pitchFamily="34" charset="0"/>
              </a:rPr>
              <a:t>Hotel Management project for keeping customers’ and staff records.</a:t>
            </a:r>
            <a:r>
              <a:rPr lang="en-IN" sz="1700" dirty="0">
                <a:effectLst/>
                <a:latin typeface="Calibri" panose="020F0502020204030204" pitchFamily="34" charset="0"/>
                <a:ea typeface="Times New Roman" panose="02020603050405020304" pitchFamily="18" charset="0"/>
                <a:cs typeface="Calibri" panose="020F0502020204030204" pitchFamily="34" charset="0"/>
              </a:rPr>
              <a:t> The Room module is for managing all room types of room services, helping the user to keep track of all information of hotel rooms. It manages all checked In and Checked Out Records.</a:t>
            </a:r>
          </a:p>
          <a:p>
            <a:pPr marL="0" marR="75565" indent="0" algn="just">
              <a:lnSpc>
                <a:spcPct val="150000"/>
              </a:lnSpc>
              <a:spcBef>
                <a:spcPts val="1050"/>
              </a:spcBef>
              <a:spcAft>
                <a:spcPts val="0"/>
              </a:spcAft>
              <a:buNone/>
            </a:pPr>
            <a:r>
              <a:rPr lang="en-IN" sz="1700" dirty="0">
                <a:effectLst/>
                <a:latin typeface="Calibri" panose="020F0502020204030204" pitchFamily="34" charset="0"/>
                <a:ea typeface="Times New Roman" panose="02020603050405020304" pitchFamily="18" charset="0"/>
                <a:cs typeface="Calibri" panose="020F0502020204030204" pitchFamily="34" charset="0"/>
              </a:rPr>
              <a:t>The main objective of the entire activity is to automate the process of day-to-day activities of the Hotel. Using this system you can manage room activities and keep track of the admission of a New Customer. Using this system you can check rooms according to customers’ needs and can assign easily room to customers. Checkout of a customer and updating the releasing room information in the system is very easy. When the user does checkout. Hotel management can also check the list of Regular customers.</a:t>
            </a:r>
          </a:p>
          <a:p>
            <a:pPr algn="just">
              <a:buNone/>
            </a:pPr>
            <a:endParaRPr lang="en-IN" sz="1700" dirty="0">
              <a:latin typeface="Calibri" pitchFamily="34" charset="0"/>
              <a:cs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616" y="332656"/>
            <a:ext cx="6743720" cy="1051560"/>
          </a:xfrm>
        </p:spPr>
        <p:txBody>
          <a:bodyPr/>
          <a:lstStyle/>
          <a:p>
            <a:r>
              <a:rPr lang="en-IN" dirty="0"/>
              <a:t>Objective</a:t>
            </a:r>
          </a:p>
        </p:txBody>
      </p:sp>
      <p:sp>
        <p:nvSpPr>
          <p:cNvPr id="3" name="Content Placeholder 2"/>
          <p:cNvSpPr>
            <a:spLocks noGrp="1"/>
          </p:cNvSpPr>
          <p:nvPr>
            <p:ph idx="1"/>
          </p:nvPr>
        </p:nvSpPr>
        <p:spPr>
          <a:xfrm>
            <a:off x="502920" y="1412776"/>
            <a:ext cx="7957512" cy="3906760"/>
          </a:xfrm>
        </p:spPr>
        <p:txBody>
          <a:bodyPr>
            <a:noAutofit/>
          </a:bodyPr>
          <a:lstStyle/>
          <a:p>
            <a:pPr algn="just">
              <a:buNone/>
            </a:pPr>
            <a:r>
              <a:rPr lang="en-IN" sz="2000" dirty="0">
                <a:latin typeface="Calibri" pitchFamily="34" charset="0"/>
                <a:cs typeface="Calibri" pitchFamily="34" charset="0"/>
              </a:rPr>
              <a:t>	</a:t>
            </a:r>
            <a:r>
              <a:rPr lang="en-IN" sz="1800" dirty="0">
                <a:latin typeface="Calibri" pitchFamily="34" charset="0"/>
                <a:cs typeface="Calibri" pitchFamily="34" charset="0"/>
              </a:rPr>
              <a:t>The main purpose of the project “Hotel Management system” is to make the smooth &amp; effective work. This module makes the computerized “</a:t>
            </a:r>
            <a:r>
              <a:rPr lang="en-IN" sz="1800" b="1" i="1" dirty="0">
                <a:latin typeface="Calibri" pitchFamily="34" charset="0"/>
                <a:cs typeface="Calibri" pitchFamily="34" charset="0"/>
              </a:rPr>
              <a:t>Management of customer’s (Guest) Records </a:t>
            </a:r>
            <a:r>
              <a:rPr lang="en-IN" sz="1800" dirty="0">
                <a:latin typeface="Calibri" pitchFamily="34" charset="0"/>
                <a:cs typeface="Calibri" pitchFamily="34" charset="0"/>
              </a:rPr>
              <a:t>”.</a:t>
            </a:r>
          </a:p>
          <a:p>
            <a:pPr algn="just">
              <a:buNone/>
            </a:pPr>
            <a:endParaRPr lang="en-IN" sz="1800" dirty="0">
              <a:latin typeface="Calibri" pitchFamily="34" charset="0"/>
              <a:cs typeface="Calibri" pitchFamily="34" charset="0"/>
            </a:endParaRPr>
          </a:p>
          <a:p>
            <a:pPr algn="just"/>
            <a:r>
              <a:rPr lang="en-US" sz="1800" dirty="0">
                <a:latin typeface="Calibri" pitchFamily="34" charset="0"/>
                <a:cs typeface="Calibri" pitchFamily="34" charset="0"/>
              </a:rPr>
              <a:t>The company to effectively manage their Hotel business.</a:t>
            </a:r>
          </a:p>
          <a:p>
            <a:pPr algn="just"/>
            <a:r>
              <a:rPr lang="en-US" sz="1800" dirty="0">
                <a:latin typeface="Calibri" pitchFamily="34" charset="0"/>
                <a:cs typeface="Calibri" pitchFamily="34" charset="0"/>
              </a:rPr>
              <a:t>To Transform the manual process of renting a house into a computerized system.</a:t>
            </a:r>
            <a:endParaRPr lang="en-IN" sz="1800" dirty="0">
              <a:latin typeface="Calibri" pitchFamily="34" charset="0"/>
              <a:cs typeface="Calibri" pitchFamily="34" charset="0"/>
            </a:endParaRPr>
          </a:p>
          <a:p>
            <a:pPr algn="just"/>
            <a:r>
              <a:rPr lang="en-US" sz="1800" dirty="0">
                <a:latin typeface="Calibri" pitchFamily="34" charset="0"/>
                <a:cs typeface="Calibri" pitchFamily="34" charset="0"/>
              </a:rPr>
              <a:t>To produce the documentation such as Software Requirement Specification, Software Design Description, and Software Development References.</a:t>
            </a:r>
            <a:endParaRPr lang="en-IN" sz="1800" dirty="0">
              <a:latin typeface="Calibri" pitchFamily="34" charset="0"/>
              <a:cs typeface="Calibri" pitchFamily="34" charset="0"/>
            </a:endParaRPr>
          </a:p>
          <a:p>
            <a:pPr algn="just"/>
            <a:r>
              <a:rPr lang="en-US" sz="1800" dirty="0">
                <a:latin typeface="Calibri" pitchFamily="34" charset="0"/>
                <a:cs typeface="Calibri" pitchFamily="34" charset="0"/>
              </a:rPr>
              <a:t>Easy to maintain in future prospects.</a:t>
            </a:r>
            <a:endParaRPr lang="en-IN" sz="1800" dirty="0">
              <a:latin typeface="Calibri" pitchFamily="34" charset="0"/>
              <a:cs typeface="Calibri" pitchFamily="34" charset="0"/>
            </a:endParaRPr>
          </a:p>
          <a:p>
            <a:pPr algn="just">
              <a:buNone/>
            </a:pPr>
            <a:endParaRPr lang="en-IN" sz="1800" dirty="0">
              <a:latin typeface="Calibri" pitchFamily="34" charset="0"/>
              <a:cs typeface="Calibri"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34928"/>
            <a:ext cx="7488832" cy="661824"/>
          </a:xfrm>
        </p:spPr>
        <p:txBody>
          <a:bodyPr>
            <a:normAutofit/>
          </a:bodyPr>
          <a:lstStyle/>
          <a:p>
            <a:r>
              <a:rPr lang="en-IN" sz="2800" dirty="0"/>
              <a:t>Hardware and Software </a:t>
            </a:r>
            <a:r>
              <a:rPr lang="en-IN" sz="2800" dirty="0" err="1"/>
              <a:t>Requirment</a:t>
            </a:r>
            <a:endParaRPr lang="en-IN" sz="2800" dirty="0"/>
          </a:p>
        </p:txBody>
      </p:sp>
      <p:sp>
        <p:nvSpPr>
          <p:cNvPr id="3" name="Content Placeholder 2"/>
          <p:cNvSpPr>
            <a:spLocks noGrp="1"/>
          </p:cNvSpPr>
          <p:nvPr>
            <p:ph idx="1"/>
          </p:nvPr>
        </p:nvSpPr>
        <p:spPr>
          <a:xfrm>
            <a:off x="492576" y="1473296"/>
            <a:ext cx="8183880" cy="4187952"/>
          </a:xfrm>
        </p:spPr>
        <p:txBody>
          <a:bodyPr>
            <a:normAutofit lnSpcReduction="10000"/>
          </a:bodyPr>
          <a:lstStyle/>
          <a:p>
            <a:pPr>
              <a:buNone/>
            </a:pPr>
            <a:r>
              <a:rPr lang="en-US" dirty="0">
                <a:solidFill>
                  <a:schemeClr val="tx1">
                    <a:lumMod val="95000"/>
                    <a:lumOff val="5000"/>
                  </a:schemeClr>
                </a:solidFill>
                <a:latin typeface="Times New Roman" pitchFamily="18" charset="0"/>
                <a:cs typeface="Times New Roman" pitchFamily="18" charset="0"/>
              </a:rPr>
              <a:t>	</a:t>
            </a:r>
            <a:r>
              <a:rPr lang="en-US" sz="2100" dirty="0">
                <a:solidFill>
                  <a:schemeClr val="tx1">
                    <a:lumMod val="95000"/>
                    <a:lumOff val="5000"/>
                  </a:schemeClr>
                </a:solidFill>
                <a:latin typeface="Calibri" pitchFamily="34" charset="0"/>
                <a:cs typeface="Calibri" pitchFamily="34" charset="0"/>
              </a:rPr>
              <a:t>The following are the minimum requirement for running of the program:-</a:t>
            </a:r>
            <a:br>
              <a:rPr lang="en-US" sz="2100" dirty="0">
                <a:solidFill>
                  <a:schemeClr val="tx1">
                    <a:lumMod val="95000"/>
                    <a:lumOff val="5000"/>
                  </a:schemeClr>
                </a:solidFill>
                <a:latin typeface="Calibri" pitchFamily="34" charset="0"/>
                <a:cs typeface="Calibri" pitchFamily="34" charset="0"/>
              </a:rPr>
            </a:br>
            <a:r>
              <a:rPr lang="en-US" sz="2100" b="1" dirty="0">
                <a:solidFill>
                  <a:schemeClr val="tx1">
                    <a:lumMod val="95000"/>
                    <a:lumOff val="5000"/>
                  </a:schemeClr>
                </a:solidFill>
                <a:latin typeface="Calibri" pitchFamily="34" charset="0"/>
                <a:cs typeface="Calibri" pitchFamily="34" charset="0"/>
              </a:rPr>
              <a:t> </a:t>
            </a:r>
            <a:br>
              <a:rPr lang="en-US" sz="2100" dirty="0">
                <a:solidFill>
                  <a:schemeClr val="tx1">
                    <a:lumMod val="95000"/>
                    <a:lumOff val="5000"/>
                  </a:schemeClr>
                </a:solidFill>
                <a:latin typeface="Calibri" pitchFamily="34" charset="0"/>
                <a:cs typeface="Calibri" pitchFamily="34" charset="0"/>
              </a:rPr>
            </a:br>
            <a:r>
              <a:rPr lang="en-US" sz="2100" b="1" u="sng" dirty="0">
                <a:solidFill>
                  <a:schemeClr val="tx1">
                    <a:lumMod val="95000"/>
                    <a:lumOff val="5000"/>
                  </a:schemeClr>
                </a:solidFill>
                <a:latin typeface="Calibri" pitchFamily="34" charset="0"/>
                <a:cs typeface="Calibri" pitchFamily="34" charset="0"/>
              </a:rPr>
              <a:t>Hardware:-</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Microprocessor- Pentium 1 of higher</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Drive-Any of the external write able drive (for setup of the package also to take regular backup)</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HDD- Min 1GB (for operating system &amp; program to setup Properly)</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RAM- 			1 GB (Min.)</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Display- 			HDMI/VGA or higher</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Key Board- 		               84/109 keys</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Mouse- 			Any standard Mouse</a:t>
            </a:r>
            <a:br>
              <a:rPr lang="en-US" sz="2100" dirty="0">
                <a:solidFill>
                  <a:schemeClr val="tx1">
                    <a:lumMod val="95000"/>
                    <a:lumOff val="5000"/>
                  </a:schemeClr>
                </a:solidFill>
                <a:latin typeface="Calibri" pitchFamily="34" charset="0"/>
                <a:cs typeface="Calibri" pitchFamily="34" charset="0"/>
              </a:rPr>
            </a:br>
            <a:r>
              <a:rPr lang="en-US" sz="2100" dirty="0">
                <a:solidFill>
                  <a:schemeClr val="tx1">
                    <a:lumMod val="95000"/>
                    <a:lumOff val="5000"/>
                  </a:schemeClr>
                </a:solidFill>
                <a:latin typeface="Calibri" pitchFamily="34" charset="0"/>
                <a:cs typeface="Calibri" pitchFamily="34" charset="0"/>
              </a:rPr>
              <a:t>Printer-			80/132 cols.</a:t>
            </a:r>
            <a:endParaRPr lang="en-IN" sz="2100" dirty="0">
              <a:latin typeface="Calibri" pitchFamily="34" charset="0"/>
              <a:cs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836712"/>
            <a:ext cx="7416824" cy="3016210"/>
          </a:xfrm>
          <a:prstGeom prst="rect">
            <a:avLst/>
          </a:prstGeom>
        </p:spPr>
        <p:txBody>
          <a:bodyPr wrap="square">
            <a:spAutoFit/>
          </a:bodyPr>
          <a:lstStyle/>
          <a:p>
            <a:r>
              <a:rPr lang="en-US" b="1" u="sng" dirty="0">
                <a:solidFill>
                  <a:schemeClr val="tx1">
                    <a:lumMod val="95000"/>
                    <a:lumOff val="5000"/>
                  </a:schemeClr>
                </a:solidFill>
                <a:latin typeface="Calibri" pitchFamily="34" charset="0"/>
                <a:cs typeface="Calibri" pitchFamily="34" charset="0"/>
              </a:rPr>
              <a:t>Software:-</a:t>
            </a:r>
          </a:p>
          <a:p>
            <a:br>
              <a:rPr lang="en-US" dirty="0">
                <a:solidFill>
                  <a:schemeClr val="tx1">
                    <a:lumMod val="95000"/>
                    <a:lumOff val="5000"/>
                  </a:schemeClr>
                </a:solidFill>
                <a:latin typeface="Calibri" pitchFamily="34" charset="0"/>
                <a:cs typeface="Calibri" pitchFamily="34" charset="0"/>
              </a:rPr>
            </a:br>
            <a:r>
              <a:rPr lang="en-US" sz="2000" dirty="0">
                <a:solidFill>
                  <a:schemeClr val="tx1">
                    <a:lumMod val="95000"/>
                    <a:lumOff val="5000"/>
                  </a:schemeClr>
                </a:solidFill>
                <a:latin typeface="Calibri" pitchFamily="34" charset="0"/>
                <a:cs typeface="Calibri" pitchFamily="34" charset="0"/>
              </a:rPr>
              <a:t>Operating system- 	Windows 7, 8 or Higher </a:t>
            </a:r>
            <a:br>
              <a:rPr lang="en-US" sz="2000" dirty="0">
                <a:solidFill>
                  <a:schemeClr val="tx1">
                    <a:lumMod val="95000"/>
                    <a:lumOff val="5000"/>
                  </a:schemeClr>
                </a:solidFill>
                <a:latin typeface="Calibri" pitchFamily="34" charset="0"/>
                <a:cs typeface="Calibri" pitchFamily="34" charset="0"/>
              </a:rPr>
            </a:br>
            <a:r>
              <a:rPr lang="en-US" sz="2000" dirty="0">
                <a:solidFill>
                  <a:schemeClr val="tx1">
                    <a:lumMod val="95000"/>
                    <a:lumOff val="5000"/>
                  </a:schemeClr>
                </a:solidFill>
                <a:latin typeface="Calibri" pitchFamily="34" charset="0"/>
                <a:cs typeface="Calibri" pitchFamily="34" charset="0"/>
              </a:rPr>
              <a:t>RDBMS-			Microsoft Access</a:t>
            </a:r>
            <a:br>
              <a:rPr lang="en-US" sz="2000" dirty="0">
                <a:solidFill>
                  <a:schemeClr val="tx1">
                    <a:lumMod val="95000"/>
                    <a:lumOff val="5000"/>
                  </a:schemeClr>
                </a:solidFill>
                <a:latin typeface="Calibri" pitchFamily="34" charset="0"/>
                <a:cs typeface="Calibri" pitchFamily="34" charset="0"/>
              </a:rPr>
            </a:br>
            <a:r>
              <a:rPr lang="en-US" sz="2000" dirty="0">
                <a:solidFill>
                  <a:schemeClr val="tx1">
                    <a:lumMod val="95000"/>
                    <a:lumOff val="5000"/>
                  </a:schemeClr>
                </a:solidFill>
                <a:latin typeface="Calibri" pitchFamily="34" charset="0"/>
                <a:cs typeface="Calibri" pitchFamily="34" charset="0"/>
              </a:rPr>
              <a:t>GUI Tool – 		Visual studio 2010</a:t>
            </a:r>
            <a:br>
              <a:rPr lang="en-US" sz="2000" dirty="0">
                <a:solidFill>
                  <a:schemeClr val="tx1">
                    <a:lumMod val="95000"/>
                    <a:lumOff val="5000"/>
                  </a:schemeClr>
                </a:solidFill>
                <a:latin typeface="Calibri" pitchFamily="34" charset="0"/>
                <a:cs typeface="Calibri" pitchFamily="34" charset="0"/>
              </a:rPr>
            </a:br>
            <a:r>
              <a:rPr lang="en-US" sz="2000" dirty="0">
                <a:solidFill>
                  <a:schemeClr val="tx1">
                    <a:lumMod val="95000"/>
                    <a:lumOff val="5000"/>
                  </a:schemeClr>
                </a:solidFill>
                <a:latin typeface="Calibri" pitchFamily="34" charset="0"/>
                <a:cs typeface="Calibri" pitchFamily="34" charset="0"/>
              </a:rPr>
              <a:t>Front-end:- 		</a:t>
            </a:r>
            <a:r>
              <a:rPr lang="en-US" sz="2000" dirty="0" err="1">
                <a:solidFill>
                  <a:schemeClr val="tx1">
                    <a:lumMod val="95000"/>
                    <a:lumOff val="5000"/>
                  </a:schemeClr>
                </a:solidFill>
                <a:latin typeface="Calibri" pitchFamily="34" charset="0"/>
                <a:cs typeface="Calibri" pitchFamily="34" charset="0"/>
              </a:rPr>
              <a:t>.Net</a:t>
            </a:r>
            <a:r>
              <a:rPr lang="en-US" sz="2000" dirty="0">
                <a:solidFill>
                  <a:schemeClr val="tx1">
                    <a:lumMod val="95000"/>
                    <a:lumOff val="5000"/>
                  </a:schemeClr>
                </a:solidFill>
                <a:latin typeface="Calibri" pitchFamily="34" charset="0"/>
                <a:cs typeface="Calibri" pitchFamily="34" charset="0"/>
              </a:rPr>
              <a:t> Framework</a:t>
            </a:r>
            <a:br>
              <a:rPr lang="en-US" sz="2000" dirty="0">
                <a:solidFill>
                  <a:schemeClr val="tx1">
                    <a:lumMod val="95000"/>
                    <a:lumOff val="5000"/>
                  </a:schemeClr>
                </a:solidFill>
                <a:latin typeface="Calibri" pitchFamily="34" charset="0"/>
                <a:cs typeface="Calibri" pitchFamily="34" charset="0"/>
              </a:rPr>
            </a:br>
            <a:r>
              <a:rPr lang="en-US" sz="2000" dirty="0">
                <a:solidFill>
                  <a:schemeClr val="tx1">
                    <a:lumMod val="95000"/>
                    <a:lumOff val="5000"/>
                  </a:schemeClr>
                </a:solidFill>
                <a:latin typeface="Calibri" pitchFamily="34" charset="0"/>
                <a:cs typeface="Calibri" pitchFamily="34" charset="0"/>
              </a:rPr>
              <a:t>Backend: - 		Microsoft Access 2007 </a:t>
            </a:r>
            <a:br>
              <a:rPr lang="en-US" dirty="0">
                <a:solidFill>
                  <a:schemeClr val="tx1">
                    <a:lumMod val="95000"/>
                    <a:lumOff val="5000"/>
                  </a:schemeClr>
                </a:solidFill>
                <a:latin typeface="Calibri" pitchFamily="34" charset="0"/>
                <a:cs typeface="Calibri" pitchFamily="34" charset="0"/>
              </a:rPr>
            </a:br>
            <a:r>
              <a:rPr lang="en-US" b="1" dirty="0">
                <a:solidFill>
                  <a:schemeClr val="tx1">
                    <a:lumMod val="95000"/>
                    <a:lumOff val="5000"/>
                  </a:schemeClr>
                </a:solidFill>
                <a:latin typeface="Calibri" pitchFamily="34" charset="0"/>
                <a:cs typeface="Calibri" pitchFamily="34" charset="0"/>
              </a:rPr>
              <a:t> </a:t>
            </a:r>
            <a:br>
              <a:rPr lang="en-US" dirty="0">
                <a:solidFill>
                  <a:schemeClr val="tx1">
                    <a:lumMod val="95000"/>
                    <a:lumOff val="5000"/>
                  </a:schemeClr>
                </a:solidFill>
                <a:latin typeface="Calibri" pitchFamily="34" charset="0"/>
                <a:cs typeface="Calibri" pitchFamily="34" charset="0"/>
              </a:rPr>
            </a:br>
            <a:r>
              <a:rPr lang="en-US" b="1" dirty="0">
                <a:solidFill>
                  <a:schemeClr val="tx1">
                    <a:lumMod val="95000"/>
                    <a:lumOff val="5000"/>
                  </a:schemeClr>
                </a:solidFill>
                <a:latin typeface="Calibri" pitchFamily="34" charset="0"/>
                <a:cs typeface="Calibri" pitchFamily="34" charset="0"/>
              </a:rPr>
              <a:t> </a:t>
            </a:r>
            <a:br>
              <a:rPr lang="en-US" dirty="0">
                <a:solidFill>
                  <a:schemeClr val="tx1">
                    <a:lumMod val="95000"/>
                    <a:lumOff val="5000"/>
                  </a:schemeClr>
                </a:solidFill>
                <a:latin typeface="Calibri" pitchFamily="34" charset="0"/>
                <a:cs typeface="Calibri" pitchFamily="34" charset="0"/>
              </a:rPr>
            </a:br>
            <a:endParaRPr lang="en-IN" dirty="0">
              <a:latin typeface="Calibri" pitchFamily="34" charset="0"/>
              <a:cs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534928"/>
            <a:ext cx="8183880" cy="661824"/>
          </a:xfrm>
        </p:spPr>
        <p:txBody>
          <a:bodyPr/>
          <a:lstStyle/>
          <a:p>
            <a:r>
              <a:rPr lang="en-IN" dirty="0"/>
              <a:t> Modules</a:t>
            </a:r>
          </a:p>
        </p:txBody>
      </p:sp>
      <p:sp>
        <p:nvSpPr>
          <p:cNvPr id="3" name="Content Placeholder 2"/>
          <p:cNvSpPr>
            <a:spLocks noGrp="1"/>
          </p:cNvSpPr>
          <p:nvPr>
            <p:ph idx="1"/>
          </p:nvPr>
        </p:nvSpPr>
        <p:spPr>
          <a:xfrm>
            <a:off x="492576" y="1473296"/>
            <a:ext cx="8183880" cy="4187952"/>
          </a:xfrm>
        </p:spPr>
        <p:txBody>
          <a:bodyPr>
            <a:normAutofit lnSpcReduction="10000"/>
          </a:bodyPr>
          <a:lstStyle/>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Login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Authenticated users login through this module</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Splash Screen Form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It shows the Project Name and Developer’s Name.</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Home Screen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contain all the other modules.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Staff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adds new staff details (Records).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Customer Form - </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It  adds new guest.</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Add Room Form</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It select Room number and status according to guest demand.</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err="1">
                <a:effectLst/>
                <a:uFill>
                  <a:solidFill>
                    <a:srgbClr val="000000"/>
                  </a:solidFill>
                </a:uFill>
                <a:latin typeface="Calibri" panose="020F0502020204030204" pitchFamily="34" charset="0"/>
                <a:ea typeface="Times New Roman" panose="02020603050405020304" pitchFamily="18" charset="0"/>
              </a:rPr>
              <a:t>CheckedIn</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Form</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 User enters guest’s </a:t>
            </a:r>
            <a:r>
              <a:rPr lang="en-US" sz="1800" b="0" u="none" strike="noStrike" dirty="0" err="1">
                <a:effectLst/>
                <a:uFill>
                  <a:solidFill>
                    <a:srgbClr val="000000"/>
                  </a:solidFill>
                </a:uFill>
                <a:latin typeface="Calibri" panose="020F0502020204030204" pitchFamily="34" charset="0"/>
                <a:ea typeface="Times New Roman" panose="02020603050405020304" pitchFamily="18" charset="0"/>
              </a:rPr>
              <a:t>checkedIn</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details.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err="1">
                <a:effectLst/>
                <a:uFill>
                  <a:solidFill>
                    <a:srgbClr val="000000"/>
                  </a:solidFill>
                </a:uFill>
                <a:latin typeface="Calibri" panose="020F0502020204030204" pitchFamily="34" charset="0"/>
                <a:ea typeface="Times New Roman" panose="02020603050405020304" pitchFamily="18" charset="0"/>
              </a:rPr>
              <a:t>CheckedOut</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Form</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 User enters guest’s </a:t>
            </a:r>
            <a:r>
              <a:rPr lang="en-US" sz="1800" b="0" u="none" strike="noStrike" dirty="0" err="1">
                <a:effectLst/>
                <a:uFill>
                  <a:solidFill>
                    <a:srgbClr val="000000"/>
                  </a:solidFill>
                </a:uFill>
                <a:latin typeface="Calibri" panose="020F0502020204030204" pitchFamily="34" charset="0"/>
                <a:ea typeface="Times New Roman" panose="02020603050405020304" pitchFamily="18" charset="0"/>
              </a:rPr>
              <a:t>checkedOut</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details.</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err="1">
                <a:effectLst/>
                <a:uFill>
                  <a:solidFill>
                    <a:srgbClr val="000000"/>
                  </a:solidFill>
                </a:uFill>
                <a:latin typeface="Calibri" panose="020F0502020204030204" pitchFamily="34" charset="0"/>
                <a:ea typeface="Times New Roman" panose="02020603050405020304" pitchFamily="18" charset="0"/>
              </a:rPr>
              <a:t>CheckedIn</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List Form</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 It displays guest’s </a:t>
            </a:r>
            <a:r>
              <a:rPr lang="en-US" sz="1800" b="0" u="none" strike="noStrike" dirty="0" err="1">
                <a:effectLst/>
                <a:uFill>
                  <a:solidFill>
                    <a:srgbClr val="000000"/>
                  </a:solidFill>
                </a:uFill>
                <a:latin typeface="Calibri" panose="020F0502020204030204" pitchFamily="34" charset="0"/>
                <a:ea typeface="Times New Roman" panose="02020603050405020304" pitchFamily="18" charset="0"/>
              </a:rPr>
              <a:t>checkedIn</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Records.</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200"/>
              </a:spcBef>
              <a:spcAft>
                <a:spcPts val="0"/>
              </a:spcAft>
              <a:buFont typeface="Wingdings" panose="05000000000000000000" pitchFamily="2" charset="2"/>
              <a:buChar char=""/>
            </a:pPr>
            <a:r>
              <a:rPr lang="en-US" sz="1800" b="1" u="none" strike="noStrike" dirty="0" err="1">
                <a:effectLst/>
                <a:uFill>
                  <a:solidFill>
                    <a:srgbClr val="000000"/>
                  </a:solidFill>
                </a:uFill>
                <a:latin typeface="Calibri" panose="020F0502020204030204" pitchFamily="34" charset="0"/>
                <a:ea typeface="Times New Roman" panose="02020603050405020304" pitchFamily="18" charset="0"/>
              </a:rPr>
              <a:t>CheckedOut</a:t>
            </a:r>
            <a:r>
              <a:rPr lang="en-US" sz="1800" b="1" u="none" strike="noStrike" dirty="0">
                <a:effectLst/>
                <a:uFill>
                  <a:solidFill>
                    <a:srgbClr val="000000"/>
                  </a:solidFill>
                </a:uFill>
                <a:latin typeface="Calibri" panose="020F0502020204030204" pitchFamily="34" charset="0"/>
                <a:ea typeface="Times New Roman" panose="02020603050405020304" pitchFamily="18" charset="0"/>
              </a:rPr>
              <a:t> Form</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 It displays guest’s </a:t>
            </a:r>
            <a:r>
              <a:rPr lang="en-US" sz="1800" b="0" u="none" strike="noStrike" dirty="0" err="1">
                <a:effectLst/>
                <a:uFill>
                  <a:solidFill>
                    <a:srgbClr val="000000"/>
                  </a:solidFill>
                </a:uFill>
                <a:latin typeface="Calibri" panose="020F0502020204030204" pitchFamily="34" charset="0"/>
                <a:ea typeface="Times New Roman" panose="02020603050405020304" pitchFamily="18" charset="0"/>
              </a:rPr>
              <a:t>checkedOut</a:t>
            </a:r>
            <a:r>
              <a:rPr lang="en-US" sz="1800" b="0" u="none" strike="noStrike" dirty="0">
                <a:effectLst/>
                <a:uFill>
                  <a:solidFill>
                    <a:srgbClr val="000000"/>
                  </a:solidFill>
                </a:uFill>
                <a:latin typeface="Calibri" panose="020F0502020204030204" pitchFamily="34" charset="0"/>
                <a:ea typeface="Times New Roman" panose="02020603050405020304" pitchFamily="18" charset="0"/>
              </a:rPr>
              <a:t> Records.</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L="0" indent="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2920" y="462920"/>
            <a:ext cx="8183880" cy="733832"/>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3600" b="1" dirty="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rPr>
              <a:t>  Dataflow Diagram</a:t>
            </a:r>
            <a:endParaRPr kumimoji="0" lang="en-IN" sz="3600" b="1" i="0" u="none" strike="noStrike" kern="1200" cap="none" spc="0" normalizeH="0" baseline="0" noProof="0" dirty="0">
              <a:ln>
                <a:noFill/>
              </a:ln>
              <a:solidFill>
                <a:schemeClr val="accent1">
                  <a:tint val="88000"/>
                  <a:satMod val="150000"/>
                </a:schemeClr>
              </a:solidFill>
              <a:effectLst>
                <a:outerShdw blurRad="53975" dist="22860" dir="5400000" algn="tl" rotWithShape="0">
                  <a:srgbClr val="000000">
                    <a:alpha val="55000"/>
                  </a:srgbClr>
                </a:outerShdw>
              </a:effectLst>
              <a:uLnTx/>
              <a:uFillTx/>
              <a:latin typeface="+mj-lt"/>
              <a:ea typeface="+mj-ea"/>
              <a:cs typeface="+mj-cs"/>
            </a:endParaRPr>
          </a:p>
        </p:txBody>
      </p:sp>
      <p:sp>
        <p:nvSpPr>
          <p:cNvPr id="5" name="Rectangle 4"/>
          <p:cNvSpPr/>
          <p:nvPr/>
        </p:nvSpPr>
        <p:spPr>
          <a:xfrm>
            <a:off x="467544" y="980728"/>
            <a:ext cx="172819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u="sng" dirty="0">
                <a:solidFill>
                  <a:schemeClr val="tx1"/>
                </a:solidFill>
                <a:latin typeface="Calibri" pitchFamily="34" charset="0"/>
                <a:cs typeface="Calibri" pitchFamily="34" charset="0"/>
              </a:rPr>
              <a:t>0 LEVEL</a:t>
            </a:r>
          </a:p>
        </p:txBody>
      </p:sp>
      <p:pic>
        <p:nvPicPr>
          <p:cNvPr id="6" name="Picture 5">
            <a:extLst>
              <a:ext uri="{FF2B5EF4-FFF2-40B4-BE49-F238E27FC236}">
                <a16:creationId xmlns:a16="http://schemas.microsoft.com/office/drawing/2014/main" id="{190E422B-C671-4193-96D4-B22DA3334A44}"/>
              </a:ext>
            </a:extLst>
          </p:cNvPr>
          <p:cNvPicPr/>
          <p:nvPr/>
        </p:nvPicPr>
        <p:blipFill rotWithShape="1">
          <a:blip r:embed="rId2" cstate="print"/>
          <a:srcRect l="11035" t="25999" r="13317" b="11365"/>
          <a:stretch/>
        </p:blipFill>
        <p:spPr bwMode="auto">
          <a:xfrm>
            <a:off x="1187624" y="1988840"/>
            <a:ext cx="6718945" cy="355050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620688"/>
            <a:ext cx="910827" cy="369332"/>
          </a:xfrm>
          <a:prstGeom prst="rect">
            <a:avLst/>
          </a:prstGeom>
        </p:spPr>
        <p:txBody>
          <a:bodyPr wrap="square">
            <a:spAutoFit/>
          </a:bodyPr>
          <a:lstStyle/>
          <a:p>
            <a:r>
              <a:rPr lang="en-IN" b="1" u="sng" dirty="0">
                <a:solidFill>
                  <a:schemeClr val="tx1"/>
                </a:solidFill>
                <a:latin typeface="Calibri" pitchFamily="34" charset="0"/>
                <a:cs typeface="Calibri" pitchFamily="34" charset="0"/>
              </a:rPr>
              <a:t>1 LEVEL</a:t>
            </a:r>
            <a:endParaRPr lang="en-IN" dirty="0"/>
          </a:p>
        </p:txBody>
      </p:sp>
      <p:sp>
        <p:nvSpPr>
          <p:cNvPr id="7" name="Rectangle 6">
            <a:extLst>
              <a:ext uri="{FF2B5EF4-FFF2-40B4-BE49-F238E27FC236}">
                <a16:creationId xmlns:a16="http://schemas.microsoft.com/office/drawing/2014/main" id="{CE3D2CC4-49DC-473E-AC83-1A1B9D5A4F4D}"/>
              </a:ext>
            </a:extLst>
          </p:cNvPr>
          <p:cNvSpPr/>
          <p:nvPr/>
        </p:nvSpPr>
        <p:spPr>
          <a:xfrm>
            <a:off x="1378371" y="1916832"/>
            <a:ext cx="43204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448249E-921F-44AF-AD30-E2CC438857AF}"/>
              </a:ext>
            </a:extLst>
          </p:cNvPr>
          <p:cNvPicPr>
            <a:picLocks noChangeAspect="1"/>
          </p:cNvPicPr>
          <p:nvPr/>
        </p:nvPicPr>
        <p:blipFill rotWithShape="1">
          <a:blip r:embed="rId2"/>
          <a:srcRect l="36612" t="31800" r="36613" b="8001"/>
          <a:stretch/>
        </p:blipFill>
        <p:spPr>
          <a:xfrm>
            <a:off x="1810419" y="429879"/>
            <a:ext cx="6073949" cy="595144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435</TotalTime>
  <Words>1250</Words>
  <Application>Microsoft Office PowerPoint</Application>
  <PresentationFormat>On-screen Show (4:3)</PresentationFormat>
  <Paragraphs>110</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vt:lpstr>
      <vt:lpstr>Times New Roman</vt:lpstr>
      <vt:lpstr>Verdana</vt:lpstr>
      <vt:lpstr>Wingdings</vt:lpstr>
      <vt:lpstr>Wingdings 2</vt:lpstr>
      <vt:lpstr>Aspect</vt:lpstr>
      <vt:lpstr>PowerPoint Presentation</vt:lpstr>
      <vt:lpstr>Contents</vt:lpstr>
      <vt:lpstr>  Introduction</vt:lpstr>
      <vt:lpstr>Objective</vt:lpstr>
      <vt:lpstr>Hardware and Software Requirment</vt:lpstr>
      <vt:lpstr>PowerPoint Presentation</vt:lpstr>
      <vt:lpstr> Modules</vt:lpstr>
      <vt:lpstr>PowerPoint Presentation</vt:lpstr>
      <vt:lpstr>PowerPoint Presentation</vt:lpstr>
      <vt:lpstr>PowerPoint Presentation</vt:lpstr>
      <vt:lpstr>PowerPoint Presentation</vt:lpstr>
      <vt:lpstr>INPUT-OUTPUT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PowerPoint Presentation</vt:lpstr>
      <vt:lpstr>Conclusion</vt:lpstr>
      <vt:lpstr>Thank You!</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KARISHMA RAO</cp:lastModifiedBy>
  <cp:revision>35</cp:revision>
  <dcterms:created xsi:type="dcterms:W3CDTF">2022-02-13T18:22:46Z</dcterms:created>
  <dcterms:modified xsi:type="dcterms:W3CDTF">2022-02-21T07:42:13Z</dcterms:modified>
</cp:coreProperties>
</file>